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37"/>
  </p:handoutMasterIdLst>
  <p:sldIdLst>
    <p:sldId id="256" r:id="rId2"/>
    <p:sldId id="257" r:id="rId3"/>
    <p:sldId id="272" r:id="rId4"/>
    <p:sldId id="260" r:id="rId5"/>
    <p:sldId id="261" r:id="rId6"/>
    <p:sldId id="262" r:id="rId7"/>
    <p:sldId id="293" r:id="rId8"/>
    <p:sldId id="281" r:id="rId9"/>
    <p:sldId id="294" r:id="rId10"/>
    <p:sldId id="290" r:id="rId11"/>
    <p:sldId id="288" r:id="rId12"/>
    <p:sldId id="282" r:id="rId13"/>
    <p:sldId id="285" r:id="rId14"/>
    <p:sldId id="291" r:id="rId15"/>
    <p:sldId id="283" r:id="rId16"/>
    <p:sldId id="264" r:id="rId17"/>
    <p:sldId id="265" r:id="rId18"/>
    <p:sldId id="297" r:id="rId19"/>
    <p:sldId id="295" r:id="rId20"/>
    <p:sldId id="298" r:id="rId21"/>
    <p:sldId id="266" r:id="rId22"/>
    <p:sldId id="305" r:id="rId23"/>
    <p:sldId id="268" r:id="rId24"/>
    <p:sldId id="287" r:id="rId25"/>
    <p:sldId id="301" r:id="rId26"/>
    <p:sldId id="302" r:id="rId27"/>
    <p:sldId id="303" r:id="rId28"/>
    <p:sldId id="300" r:id="rId29"/>
    <p:sldId id="292" r:id="rId30"/>
    <p:sldId id="271" r:id="rId31"/>
    <p:sldId id="274" r:id="rId32"/>
    <p:sldId id="277" r:id="rId33"/>
    <p:sldId id="278" r:id="rId34"/>
    <p:sldId id="280" r:id="rId35"/>
    <p:sldId id="279" r:id="rId36"/>
  </p:sldIdLst>
  <p:sldSz cx="12192000" cy="6858000"/>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23" d="100"/>
          <a:sy n="123" d="100"/>
        </p:scale>
        <p:origin x="114"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ushyar Sabetrasekh" userId="91e377de87203e09" providerId="LiveId" clId="{BC063302-5267-4819-91CF-933A6F8D8E89}"/>
    <pc:docChg chg="modSld">
      <pc:chgData name="Houshyar Sabetrasekh" userId="91e377de87203e09" providerId="LiveId" clId="{BC063302-5267-4819-91CF-933A6F8D8E89}" dt="2021-02-23T13:40:38.653" v="30" actId="20577"/>
      <pc:docMkLst>
        <pc:docMk/>
      </pc:docMkLst>
      <pc:sldChg chg="modSp mod">
        <pc:chgData name="Houshyar Sabetrasekh" userId="91e377de87203e09" providerId="LiveId" clId="{BC063302-5267-4819-91CF-933A6F8D8E89}" dt="2021-02-23T13:40:38.653" v="30" actId="20577"/>
        <pc:sldMkLst>
          <pc:docMk/>
          <pc:sldMk cId="3894755468" sldId="305"/>
        </pc:sldMkLst>
        <pc:spChg chg="mod">
          <ac:chgData name="Houshyar Sabetrasekh" userId="91e377de87203e09" providerId="LiveId" clId="{BC063302-5267-4819-91CF-933A6F8D8E89}" dt="2021-02-23T13:39:10.769" v="25" actId="14100"/>
          <ac:spMkLst>
            <pc:docMk/>
            <pc:sldMk cId="3894755468" sldId="305"/>
            <ac:spMk id="2" creationId="{00000000-0000-0000-0000-000000000000}"/>
          </ac:spMkLst>
        </pc:spChg>
        <pc:spChg chg="mod">
          <ac:chgData name="Houshyar Sabetrasekh" userId="91e377de87203e09" providerId="LiveId" clId="{BC063302-5267-4819-91CF-933A6F8D8E89}" dt="2021-02-23T13:39:33.755" v="28" actId="113"/>
          <ac:spMkLst>
            <pc:docMk/>
            <pc:sldMk cId="3894755468" sldId="305"/>
            <ac:spMk id="3" creationId="{00000000-0000-0000-0000-000000000000}"/>
          </ac:spMkLst>
        </pc:spChg>
        <pc:spChg chg="mod">
          <ac:chgData name="Houshyar Sabetrasekh" userId="91e377de87203e09" providerId="LiveId" clId="{BC063302-5267-4819-91CF-933A6F8D8E89}" dt="2021-02-23T13:40:38.653" v="30" actId="20577"/>
          <ac:spMkLst>
            <pc:docMk/>
            <pc:sldMk cId="3894755468" sldId="305"/>
            <ac:spMk id="9" creationId="{75B183EA-0943-4E70-9C63-115DADBBE9C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48100" y="0"/>
            <a:ext cx="2944813" cy="498475"/>
          </a:xfrm>
          <a:prstGeom prst="rect">
            <a:avLst/>
          </a:prstGeom>
        </p:spPr>
        <p:txBody>
          <a:bodyPr vert="horz" lIns="91440" tIns="45720" rIns="91440" bIns="45720" rtlCol="0"/>
          <a:lstStyle>
            <a:lvl1pPr algn="r">
              <a:defRPr sz="1200"/>
            </a:lvl1pPr>
          </a:lstStyle>
          <a:p>
            <a:fld id="{B736FB88-C621-4759-BF45-8A7A6FCCE6C5}" type="datetimeFigureOut">
              <a:rPr lang="nb-NO" smtClean="0"/>
              <a:t>25.05.2023</a:t>
            </a:fld>
            <a:endParaRPr lang="nb-NO"/>
          </a:p>
        </p:txBody>
      </p:sp>
      <p:sp>
        <p:nvSpPr>
          <p:cNvPr id="4" name="Plassholder for bunntekst 3"/>
          <p:cNvSpPr>
            <a:spLocks noGrp="1"/>
          </p:cNvSpPr>
          <p:nvPr>
            <p:ph type="ftr" sz="quarter" idx="2"/>
          </p:nvPr>
        </p:nvSpPr>
        <p:spPr>
          <a:xfrm>
            <a:off x="0" y="9432925"/>
            <a:ext cx="2944813" cy="498475"/>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48100" y="9432925"/>
            <a:ext cx="2944813" cy="498475"/>
          </a:xfrm>
          <a:prstGeom prst="rect">
            <a:avLst/>
          </a:prstGeom>
        </p:spPr>
        <p:txBody>
          <a:bodyPr vert="horz" lIns="91440" tIns="45720" rIns="91440" bIns="45720" rtlCol="0" anchor="b"/>
          <a:lstStyle>
            <a:lvl1pPr algn="r">
              <a:defRPr sz="1200"/>
            </a:lvl1pPr>
          </a:lstStyle>
          <a:p>
            <a:fld id="{D23E3D42-A9FB-4051-BDCD-E121ED3DD17C}" type="slidenum">
              <a:rPr lang="nb-NO" smtClean="0"/>
              <a:t>‹#›</a:t>
            </a:fld>
            <a:endParaRPr lang="nb-NO"/>
          </a:p>
        </p:txBody>
      </p:sp>
    </p:spTree>
    <p:extLst>
      <p:ext uri="{BB962C8B-B14F-4D97-AF65-F5344CB8AC3E}">
        <p14:creationId xmlns:p14="http://schemas.microsoft.com/office/powerpoint/2010/main" val="104954222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nb-NO"/>
              <a:t>Klikk for å redigere tittelstil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b-NO"/>
              <a:t>Klikk for å redigere tittelstil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b-NO"/>
              <a:t>Klikk for å redigere tittelstil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B61BEF0D-F0BB-DE4B-95CE-6DB70DBA9567}" type="datetimeFigureOut">
              <a:rPr lang="en-US" dirty="0"/>
              <a:pPr/>
              <a:t>5/25/2023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5/25/2023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rle-nett.cappelendamm.no/enkel/seksjon.html?tid=1280539"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rle-nett.cappelendamm.no/enkel/seksjon.html?tid=1280539"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rle-nett.cappelendamm.no/enkel/seksjon.html?tid=1280539"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bahai.org/" TargetMode="External"/><Relationship Id="rId7" Type="http://schemas.openxmlformats.org/officeDocument/2006/relationships/hyperlink" Target="http://www.google.com/bahai" TargetMode="External"/><Relationship Id="rId2" Type="http://schemas.openxmlformats.org/officeDocument/2006/relationships/hyperlink" Target="http://www.bahai.no/" TargetMode="External"/><Relationship Id="rId1" Type="http://schemas.openxmlformats.org/officeDocument/2006/relationships/slideLayout" Target="../slideLayouts/slideLayout2.xml"/><Relationship Id="rId6" Type="http://schemas.openxmlformats.org/officeDocument/2006/relationships/hyperlink" Target="http://www.geirwinje.no/onewebmedia/bahai.pdf" TargetMode="External"/><Relationship Id="rId5" Type="http://schemas.openxmlformats.org/officeDocument/2006/relationships/hyperlink" Target="https://no.wikipedia.org/wiki/Bah%C3%A1'%C3%AD" TargetMode="External"/><Relationship Id="rId4" Type="http://schemas.openxmlformats.org/officeDocument/2006/relationships/hyperlink" Target="http://rle-nett.cappelendamm.no/enkel/seksjon.html?tid=1280539"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589213" y="7937"/>
            <a:ext cx="8915399" cy="1507354"/>
          </a:xfrm>
        </p:spPr>
        <p:txBody>
          <a:bodyPr/>
          <a:lstStyle/>
          <a:p>
            <a:pPr algn="ctr"/>
            <a:r>
              <a:rPr lang="nb-NO" sz="4800" b="1" dirty="0"/>
              <a:t>Bahá'í</a:t>
            </a:r>
            <a:r>
              <a:rPr lang="nb-NO" sz="4400" b="1" dirty="0"/>
              <a:t>-troen</a:t>
            </a:r>
            <a:endParaRPr lang="nb-NO" b="1" dirty="0"/>
          </a:p>
        </p:txBody>
      </p:sp>
      <p:sp>
        <p:nvSpPr>
          <p:cNvPr id="3" name="Undertittel 2"/>
          <p:cNvSpPr>
            <a:spLocks noGrp="1"/>
          </p:cNvSpPr>
          <p:nvPr>
            <p:ph type="subTitle" idx="1"/>
          </p:nvPr>
        </p:nvSpPr>
        <p:spPr>
          <a:xfrm>
            <a:off x="4337626" y="4966270"/>
            <a:ext cx="8915399" cy="3783460"/>
          </a:xfrm>
        </p:spPr>
        <p:txBody>
          <a:bodyPr/>
          <a:lstStyle/>
          <a:p>
            <a:pPr algn="ctr"/>
            <a:endParaRPr lang="nb-NO" dirty="0"/>
          </a:p>
          <a:p>
            <a:pPr algn="ctr"/>
            <a:endParaRPr lang="nb-NO" dirty="0"/>
          </a:p>
          <a:p>
            <a:pPr algn="ctr"/>
            <a:endParaRPr lang="nb-NO" dirty="0"/>
          </a:p>
          <a:p>
            <a:pPr algn="ctr"/>
            <a:r>
              <a:rPr lang="nb-NO" dirty="0"/>
              <a:t>En skolepresentasjon, våren 2021</a:t>
            </a:r>
          </a:p>
          <a:p>
            <a:pPr algn="ctr"/>
            <a:endParaRPr lang="nb-NO" dirty="0"/>
          </a:p>
        </p:txBody>
      </p:sp>
      <p:sp>
        <p:nvSpPr>
          <p:cNvPr id="4" name="AutoShape 2" descr="Bilderesultat for bah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5" name="AutoShape 4" descr="Bilderesultat for bahai"/>
          <p:cNvSpPr>
            <a:spLocks noChangeAspect="1" noChangeArrowheads="1"/>
          </p:cNvSpPr>
          <p:nvPr/>
        </p:nvSpPr>
        <p:spPr bwMode="auto">
          <a:xfrm>
            <a:off x="7845243" y="365109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6" name="AutoShape 6" descr="Bilderesultat for baha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AutoShape 8" descr="Bilderesultat for baha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8" name="Bilde 7" descr="Estrella de Nueve Punta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0565" y="1906453"/>
            <a:ext cx="4533391" cy="3794089"/>
          </a:xfrm>
          <a:prstGeom prst="rect">
            <a:avLst/>
          </a:prstGeom>
        </p:spPr>
      </p:pic>
      <p:pic>
        <p:nvPicPr>
          <p:cNvPr id="10" name="Bilde 9" descr="File:PikiWiki Israel 14823 &lt;strong&gt;Bahai Gardens&lt;/strong&gt;.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229" y="1643674"/>
            <a:ext cx="5339635" cy="4455913"/>
          </a:xfrm>
          <a:prstGeom prst="rect">
            <a:avLst/>
          </a:prstGeom>
        </p:spPr>
      </p:pic>
    </p:spTree>
    <p:extLst>
      <p:ext uri="{BB962C8B-B14F-4D97-AF65-F5344CB8AC3E}">
        <p14:creationId xmlns:p14="http://schemas.microsoft.com/office/powerpoint/2010/main" val="24490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01801" y="624110"/>
            <a:ext cx="9802812" cy="836390"/>
          </a:xfrm>
        </p:spPr>
        <p:txBody>
          <a:bodyPr>
            <a:normAutofit/>
          </a:bodyPr>
          <a:lstStyle/>
          <a:p>
            <a:r>
              <a:rPr lang="nb-NO" sz="2400" b="1" dirty="0" err="1"/>
              <a:t>Kitab</a:t>
            </a:r>
            <a:r>
              <a:rPr lang="nb-NO" sz="2400" b="1" dirty="0"/>
              <a:t>-i-</a:t>
            </a:r>
            <a:r>
              <a:rPr lang="nb-NO" sz="2400" b="1" dirty="0" err="1"/>
              <a:t>Aqdas</a:t>
            </a:r>
            <a:r>
              <a:rPr lang="nb-NO" sz="2400" b="1" dirty="0"/>
              <a:t> (Den Helligste Bok)</a:t>
            </a:r>
          </a:p>
        </p:txBody>
      </p:sp>
      <p:pic>
        <p:nvPicPr>
          <p:cNvPr id="10242" name="Picture 2" descr="Bilderesultat for ketab i aghda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38410" y="1859340"/>
            <a:ext cx="2186916" cy="37782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hop.ketab.com/thumbnail.aspx?img=9461&amp;cat=Books&amp;typ=A&amp;widt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957" y="1859340"/>
            <a:ext cx="2367893" cy="3790950"/>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p:cNvSpPr/>
          <p:nvPr/>
        </p:nvSpPr>
        <p:spPr>
          <a:xfrm>
            <a:off x="520700" y="1859340"/>
            <a:ext cx="6870698" cy="3046988"/>
          </a:xfrm>
          <a:prstGeom prst="rect">
            <a:avLst/>
          </a:prstGeom>
        </p:spPr>
        <p:txBody>
          <a:bodyPr wrap="square">
            <a:spAutoFit/>
          </a:bodyPr>
          <a:lstStyle/>
          <a:p>
            <a:pPr marL="342900" indent="-342900">
              <a:buFont typeface="Wingdings" panose="05000000000000000000" pitchFamily="2" charset="2"/>
              <a:buChar char="v"/>
            </a:pPr>
            <a:r>
              <a:rPr lang="nb-NO" sz="2400" dirty="0" err="1"/>
              <a:t>Bahá'íenes</a:t>
            </a:r>
            <a:r>
              <a:rPr lang="nb-NO" sz="2400" dirty="0"/>
              <a:t> lovbok, skrevet i Akka i 1873.</a:t>
            </a:r>
          </a:p>
          <a:p>
            <a:pPr marL="342900" indent="-342900">
              <a:buFont typeface="Wingdings" panose="05000000000000000000" pitchFamily="2" charset="2"/>
              <a:buChar char="v"/>
            </a:pPr>
            <a:r>
              <a:rPr lang="nb-NO" sz="2400" dirty="0"/>
              <a:t>Grunnlaget for lover og prinsipper og praktiske forordninger for bahai-samfunnet.</a:t>
            </a:r>
          </a:p>
          <a:p>
            <a:pPr marL="342900" indent="-342900">
              <a:buFont typeface="Wingdings" panose="05000000000000000000" pitchFamily="2" charset="2"/>
              <a:buChar char="v"/>
            </a:pPr>
            <a:r>
              <a:rPr lang="nb-NO" sz="2400" dirty="0"/>
              <a:t>Består av flere hundre vers, som er samlet i 189 avsnitt.</a:t>
            </a:r>
          </a:p>
          <a:p>
            <a:pPr marL="342900" indent="-342900">
              <a:buFont typeface="Wingdings" panose="05000000000000000000" pitchFamily="2" charset="2"/>
              <a:buChar char="v"/>
            </a:pPr>
            <a:r>
              <a:rPr lang="nb-NO" sz="2400" dirty="0"/>
              <a:t>Også oversatt på norsk.</a:t>
            </a:r>
            <a:br>
              <a:rPr lang="nb-NO" sz="2400" dirty="0"/>
            </a:br>
            <a:endParaRPr lang="nb-NO" sz="2400" dirty="0"/>
          </a:p>
        </p:txBody>
      </p:sp>
    </p:spTree>
    <p:extLst>
      <p:ext uri="{BB962C8B-B14F-4D97-AF65-F5344CB8AC3E}">
        <p14:creationId xmlns:p14="http://schemas.microsoft.com/office/powerpoint/2010/main" val="4195404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067951" y="218050"/>
            <a:ext cx="9066267" cy="1111137"/>
          </a:xfrm>
        </p:spPr>
        <p:txBody>
          <a:bodyPr/>
          <a:lstStyle/>
          <a:p>
            <a:r>
              <a:rPr lang="nb-NO" dirty="0"/>
              <a:t>Fengselet i Akka</a:t>
            </a:r>
          </a:p>
        </p:txBody>
      </p:sp>
      <p:pic>
        <p:nvPicPr>
          <p:cNvPr id="1026" name="Picture 2" descr="Bilderesultater for the prison of akka">
            <a:extLst>
              <a:ext uri="{FF2B5EF4-FFF2-40B4-BE49-F238E27FC236}">
                <a16:creationId xmlns:a16="http://schemas.microsoft.com/office/drawing/2014/main" id="{BD85F6F2-54BE-4C4B-8D4C-5729E15FA8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7951" y="1329187"/>
            <a:ext cx="9066267" cy="531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089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87669" y="471268"/>
            <a:ext cx="6710743" cy="1048043"/>
          </a:xfrm>
        </p:spPr>
        <p:txBody>
          <a:bodyPr>
            <a:normAutofit/>
          </a:bodyPr>
          <a:lstStyle/>
          <a:p>
            <a:pPr>
              <a:lnSpc>
                <a:spcPct val="90000"/>
              </a:lnSpc>
            </a:pPr>
            <a:r>
              <a:rPr lang="nb-NO" sz="2700" dirty="0"/>
              <a:t>Andre viktige personer i bahá'í-troen:</a:t>
            </a:r>
            <a:br>
              <a:rPr lang="nb-NO" sz="2700" dirty="0"/>
            </a:br>
            <a:r>
              <a:rPr lang="nb-NO" sz="2700" b="1" dirty="0" err="1"/>
              <a:t>Abdu’l-Bahá</a:t>
            </a:r>
            <a:r>
              <a:rPr lang="nb-NO" sz="2700" b="1" dirty="0"/>
              <a:t> (1844-1921)</a:t>
            </a:r>
          </a:p>
        </p:txBody>
      </p:sp>
      <p:sp>
        <p:nvSpPr>
          <p:cNvPr id="3" name="Plassholder for innhold 2"/>
          <p:cNvSpPr>
            <a:spLocks noGrp="1"/>
          </p:cNvSpPr>
          <p:nvPr>
            <p:ph idx="1"/>
          </p:nvPr>
        </p:nvSpPr>
        <p:spPr>
          <a:xfrm>
            <a:off x="731520" y="1519311"/>
            <a:ext cx="7666892" cy="4867421"/>
          </a:xfrm>
        </p:spPr>
        <p:txBody>
          <a:bodyPr>
            <a:normAutofit/>
          </a:bodyPr>
          <a:lstStyle/>
          <a:p>
            <a:pPr>
              <a:lnSpc>
                <a:spcPct val="90000"/>
              </a:lnSpc>
            </a:pPr>
            <a:r>
              <a:rPr lang="nb-NO" sz="2400" dirty="0">
                <a:solidFill>
                  <a:srgbClr val="000000"/>
                </a:solidFill>
              </a:rPr>
              <a:t>Bahaullahs sønn. </a:t>
            </a:r>
          </a:p>
          <a:p>
            <a:pPr>
              <a:lnSpc>
                <a:spcPct val="90000"/>
              </a:lnSpc>
            </a:pPr>
            <a:r>
              <a:rPr lang="nb-NO" sz="2400" dirty="0">
                <a:solidFill>
                  <a:srgbClr val="000000"/>
                </a:solidFill>
              </a:rPr>
              <a:t>Den mest trofaste ledsager og beskytter.</a:t>
            </a:r>
          </a:p>
          <a:p>
            <a:pPr>
              <a:lnSpc>
                <a:spcPct val="90000"/>
              </a:lnSpc>
            </a:pPr>
            <a:r>
              <a:rPr lang="nb-NO" sz="2400" dirty="0">
                <a:solidFill>
                  <a:srgbClr val="000000"/>
                </a:solidFill>
              </a:rPr>
              <a:t> Utpekt i sin fars testamente til «paktens midtpunkt», «troens sanne eksempel» og «den eneste fortolker av Bahaullahs lære».</a:t>
            </a:r>
          </a:p>
          <a:p>
            <a:pPr>
              <a:lnSpc>
                <a:spcPct val="90000"/>
              </a:lnSpc>
            </a:pPr>
            <a:r>
              <a:rPr lang="nb-NO" sz="2400" dirty="0">
                <a:solidFill>
                  <a:srgbClr val="000000"/>
                </a:solidFill>
              </a:rPr>
              <a:t> Omfattende forfatterskap; det meste handler om prinsippet om «enhet». </a:t>
            </a:r>
          </a:p>
          <a:p>
            <a:pPr>
              <a:lnSpc>
                <a:spcPct val="90000"/>
              </a:lnSpc>
            </a:pPr>
            <a:r>
              <a:rPr lang="nb-NO" sz="2400" dirty="0">
                <a:solidFill>
                  <a:srgbClr val="000000"/>
                </a:solidFill>
              </a:rPr>
              <a:t>Og mange bønner.</a:t>
            </a:r>
          </a:p>
          <a:p>
            <a:pPr>
              <a:lnSpc>
                <a:spcPct val="90000"/>
              </a:lnSpc>
            </a:pPr>
            <a:endParaRPr lang="nb-NO" sz="1500" dirty="0">
              <a:solidFill>
                <a:srgbClr val="000000"/>
              </a:solidFill>
            </a:endParaRPr>
          </a:p>
          <a:p>
            <a:pPr>
              <a:lnSpc>
                <a:spcPct val="90000"/>
              </a:lnSpc>
            </a:pPr>
            <a:endParaRPr lang="nb-NO" sz="1500" dirty="0">
              <a:solidFill>
                <a:srgbClr val="000000"/>
              </a:solidFill>
            </a:endParaRPr>
          </a:p>
          <a:p>
            <a:pPr>
              <a:lnSpc>
                <a:spcPct val="90000"/>
              </a:lnSpc>
            </a:pPr>
            <a:endParaRPr lang="nb-NO" sz="1500" dirty="0">
              <a:solidFill>
                <a:srgbClr val="000000"/>
              </a:solidFill>
            </a:endParaRPr>
          </a:p>
          <a:p>
            <a:pPr>
              <a:lnSpc>
                <a:spcPct val="90000"/>
              </a:lnSpc>
            </a:pPr>
            <a:endParaRPr lang="nb-NO" sz="1500" dirty="0">
              <a:solidFill>
                <a:srgbClr val="000000"/>
              </a:solidFill>
            </a:endParaRPr>
          </a:p>
        </p:txBody>
      </p:sp>
      <p:pic>
        <p:nvPicPr>
          <p:cNvPr id="5" name="Picture 10" descr="Bilderesultat for abdu'l baha">
            <a:extLst>
              <a:ext uri="{FF2B5EF4-FFF2-40B4-BE49-F238E27FC236}">
                <a16:creationId xmlns:a16="http://schemas.microsoft.com/office/drawing/2014/main" id="{FDE083E9-364E-41D3-AA56-9B2AC25F986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47732" y="1420837"/>
            <a:ext cx="3644268" cy="4965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32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897444" y="417945"/>
            <a:ext cx="8911687" cy="793873"/>
          </a:xfrm>
        </p:spPr>
        <p:txBody>
          <a:bodyPr/>
          <a:lstStyle/>
          <a:p>
            <a:r>
              <a:rPr lang="nb-NO" dirty="0" err="1"/>
              <a:t>Shoghi</a:t>
            </a:r>
            <a:r>
              <a:rPr lang="nb-NO" dirty="0"/>
              <a:t> </a:t>
            </a:r>
            <a:r>
              <a:rPr lang="nb-NO" dirty="0" err="1"/>
              <a:t>Efendi</a:t>
            </a:r>
            <a:r>
              <a:rPr lang="nb-NO" dirty="0"/>
              <a:t> (1894-1957):</a:t>
            </a:r>
          </a:p>
        </p:txBody>
      </p:sp>
      <p:sp>
        <p:nvSpPr>
          <p:cNvPr id="3" name="Plassholder for innhold 2"/>
          <p:cNvSpPr>
            <a:spLocks noGrp="1"/>
          </p:cNvSpPr>
          <p:nvPr>
            <p:ph idx="1"/>
          </p:nvPr>
        </p:nvSpPr>
        <p:spPr>
          <a:xfrm>
            <a:off x="1463041" y="1312509"/>
            <a:ext cx="8175812" cy="5319520"/>
          </a:xfrm>
        </p:spPr>
        <p:txBody>
          <a:bodyPr>
            <a:normAutofit/>
          </a:bodyPr>
          <a:lstStyle/>
          <a:p>
            <a:r>
              <a:rPr lang="nb-NO" sz="2800" dirty="0" err="1"/>
              <a:t>Abdu’l-Bahás</a:t>
            </a:r>
            <a:r>
              <a:rPr lang="nb-NO" sz="2800" dirty="0"/>
              <a:t> dattersønn.</a:t>
            </a:r>
          </a:p>
          <a:p>
            <a:r>
              <a:rPr lang="nb-NO" sz="2800" dirty="0"/>
              <a:t>Utpekt i sin bestefars testamente til Beskytteren for det internasjonale Bahá'í-samfunnet i 1921.</a:t>
            </a:r>
          </a:p>
          <a:p>
            <a:r>
              <a:rPr lang="nb-NO" sz="2000" dirty="0"/>
              <a:t>Oversatte troens helligskrifter.</a:t>
            </a:r>
          </a:p>
          <a:p>
            <a:r>
              <a:rPr lang="nb-NO" sz="2000" dirty="0"/>
              <a:t>Utviklet globale planer for Bahá'í-samfunnets utbredelse.</a:t>
            </a:r>
          </a:p>
          <a:p>
            <a:r>
              <a:rPr lang="nb-NO" sz="2000" dirty="0"/>
              <a:t> Utviklet </a:t>
            </a:r>
            <a:r>
              <a:rPr lang="nb-NO" sz="2000" dirty="0">
                <a:solidFill>
                  <a:srgbClr val="000000"/>
                </a:solidFill>
              </a:rPr>
              <a:t>bahá'í</a:t>
            </a:r>
            <a:r>
              <a:rPr lang="nb-NO" sz="2000" dirty="0"/>
              <a:t>-verdenssenter i Haifa.</a:t>
            </a:r>
          </a:p>
          <a:p>
            <a:r>
              <a:rPr lang="nb-NO" sz="2000" dirty="0"/>
              <a:t>Bygde den administrative strukturen for troen, som forberedte samfunnet for valget av Det Universelle Rettferdighetens Hus.</a:t>
            </a:r>
          </a:p>
          <a:p>
            <a:r>
              <a:rPr lang="nb-NO" sz="2000" dirty="0"/>
              <a:t>Bahá'í-samfunnet ble flerdoblet under hans administrasjon.</a:t>
            </a:r>
          </a:p>
          <a:p>
            <a:endParaRPr lang="nb-NO" dirty="0"/>
          </a:p>
        </p:txBody>
      </p:sp>
      <p:pic>
        <p:nvPicPr>
          <p:cNvPr id="4" name="Picture 2" descr="Shoghi Effendi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853" y="1905000"/>
            <a:ext cx="2340556" cy="3388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805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Bahá'í-administrasjonen</a:t>
            </a:r>
          </a:p>
        </p:txBody>
      </p:sp>
      <p:sp>
        <p:nvSpPr>
          <p:cNvPr id="3" name="Plassholder for innhold 2"/>
          <p:cNvSpPr>
            <a:spLocks noGrp="1"/>
          </p:cNvSpPr>
          <p:nvPr>
            <p:ph idx="1"/>
          </p:nvPr>
        </p:nvSpPr>
        <p:spPr>
          <a:xfrm>
            <a:off x="1376855" y="1502979"/>
            <a:ext cx="10127757" cy="4408243"/>
          </a:xfrm>
        </p:spPr>
        <p:txBody>
          <a:bodyPr>
            <a:normAutofit/>
          </a:bodyPr>
          <a:lstStyle/>
          <a:p>
            <a:r>
              <a:rPr lang="nb-NO" sz="2400" dirty="0"/>
              <a:t>Ikke presteskap.</a:t>
            </a:r>
          </a:p>
          <a:p>
            <a:r>
              <a:rPr lang="nb-NO" sz="2400" dirty="0"/>
              <a:t>Har demokratisk valgte råd på lokalt, nasjonalt og internasjonalt nivå.</a:t>
            </a:r>
          </a:p>
          <a:p>
            <a:r>
              <a:rPr lang="nb-NO" sz="2400" dirty="0"/>
              <a:t>Basert på personens egenskaper, hemmelig valg og uten valgkamp. </a:t>
            </a:r>
          </a:p>
          <a:p>
            <a:r>
              <a:rPr lang="nb-NO" sz="2400" dirty="0"/>
              <a:t>Lokale og nasjonale råd velges en gang i året.</a:t>
            </a:r>
          </a:p>
        </p:txBody>
      </p:sp>
    </p:spTree>
    <p:extLst>
      <p:ext uri="{BB962C8B-B14F-4D97-AF65-F5344CB8AC3E}">
        <p14:creationId xmlns:p14="http://schemas.microsoft.com/office/powerpoint/2010/main" val="413766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50380" y="211873"/>
            <a:ext cx="9374972" cy="996817"/>
          </a:xfrm>
        </p:spPr>
        <p:txBody>
          <a:bodyPr>
            <a:normAutofit/>
          </a:bodyPr>
          <a:lstStyle/>
          <a:p>
            <a:r>
              <a:rPr lang="nb-NO" dirty="0"/>
              <a:t>Det Universelle Rettferdighetens Hus</a:t>
            </a:r>
          </a:p>
        </p:txBody>
      </p:sp>
      <p:sp>
        <p:nvSpPr>
          <p:cNvPr id="3" name="Plassholder for innhold 2"/>
          <p:cNvSpPr>
            <a:spLocks noGrp="1"/>
          </p:cNvSpPr>
          <p:nvPr>
            <p:ph idx="1"/>
          </p:nvPr>
        </p:nvSpPr>
        <p:spPr>
          <a:xfrm>
            <a:off x="526649" y="1397875"/>
            <a:ext cx="6987334" cy="4604891"/>
          </a:xfrm>
        </p:spPr>
        <p:txBody>
          <a:bodyPr/>
          <a:lstStyle/>
          <a:p>
            <a:r>
              <a:rPr lang="nb-NO" sz="2400" dirty="0"/>
              <a:t>Det øverste internasjonale organet for bahai-troen.</a:t>
            </a:r>
          </a:p>
          <a:p>
            <a:r>
              <a:rPr lang="nb-NO" sz="2400" dirty="0"/>
              <a:t>Ble etablert i Haifa i 1963.</a:t>
            </a:r>
          </a:p>
          <a:p>
            <a:r>
              <a:rPr lang="nb-NO" sz="2400" dirty="0"/>
              <a:t>Består av ni medlemmer som velges av delegatene fra nasjonale råd for en femårsperiode.</a:t>
            </a:r>
          </a:p>
          <a:p>
            <a:r>
              <a:rPr lang="nb-NO" sz="2400" dirty="0"/>
              <a:t>Administrativ, åndelig og lovgivende myndighet for bahaier i verden. </a:t>
            </a:r>
          </a:p>
          <a:p>
            <a:pPr marL="0" indent="0">
              <a:buNone/>
            </a:pPr>
            <a:endParaRPr lang="nb-NO" dirty="0"/>
          </a:p>
        </p:txBody>
      </p:sp>
      <p:pic>
        <p:nvPicPr>
          <p:cNvPr id="5124" name="Picture 4" descr="https://lh3.googleusercontent.com/28X4vaxa9DppUcOM8OxXRuzghWEl4At63vRwWXJ_qRBVE4Mk9DURLOvXrAMwusL1hzDQI8auR2WcOyP14sy_MELNYYCBXBI32kGMdvV6yICaCJqp5j00214ZYq661V8m6CYhimN3JZAvJiuGHlU-MfrV7KLWLbfmvO-bnK537umHFBO0OJLvAuIm16M4yhdxMy3tTWawXT1PXnule7rYnAGtbsZr9u31FubaMqscdS4HfkcgoTUgcbIcnmDeQHWoSR2YS-Ifls0WJbrlEHA23xUlo9b9VESeO5G1X4wowdDImrurPUa8fIPUu4zElbPwZc4HPcKYw9pZVCxhva9jyuu9FTslXhPk11izCZkKIL8uZNqWyLYzbgxJRec7qmM-pUV0dNnSwbMVmVCr8O20eBnhwXUla8SH7XI9Rf2McOqKFozTJTQvamihHSYL_EZ35sHnbroe1np8853CbGHqCQH03G--f49rXdde99kPuiiKELgdJm7cjoGEuGXEY6fCTMs2VU-h_xygPfZ1LuAxNHstzSaWL61NJmJrxfNb-WxNcERcQz9VMwYHySQNgsi3nhcEMyYZUprrVAP8KhY47n_wOEBrjQAiHN7bJmpMvJX2FsDN9I_JxQ=w1064-h798-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3984" y="1397875"/>
            <a:ext cx="4832760" cy="4604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337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96998" y="436509"/>
            <a:ext cx="3175001" cy="686897"/>
          </a:xfrm>
        </p:spPr>
        <p:txBody>
          <a:bodyPr/>
          <a:lstStyle/>
          <a:p>
            <a:pPr algn="ctr"/>
            <a:r>
              <a:rPr lang="nb-NO" b="1" dirty="0"/>
              <a:t>Enhet</a:t>
            </a:r>
          </a:p>
        </p:txBody>
      </p:sp>
      <p:sp>
        <p:nvSpPr>
          <p:cNvPr id="3" name="Plassholder for innhold 2"/>
          <p:cNvSpPr>
            <a:spLocks noGrp="1"/>
          </p:cNvSpPr>
          <p:nvPr>
            <p:ph idx="1"/>
          </p:nvPr>
        </p:nvSpPr>
        <p:spPr>
          <a:xfrm>
            <a:off x="1396999" y="1123406"/>
            <a:ext cx="10107613" cy="2638697"/>
          </a:xfrm>
        </p:spPr>
        <p:txBody>
          <a:bodyPr>
            <a:normAutofit fontScale="92500" lnSpcReduction="10000"/>
          </a:bodyPr>
          <a:lstStyle/>
          <a:p>
            <a:r>
              <a:rPr lang="nb-NO" sz="2800" dirty="0"/>
              <a:t>Sentralt i </a:t>
            </a:r>
            <a:r>
              <a:rPr lang="nb-NO" sz="2800" dirty="0" err="1">
                <a:solidFill>
                  <a:srgbClr val="000000"/>
                </a:solidFill>
              </a:rPr>
              <a:t>bahá'í</a:t>
            </a:r>
            <a:r>
              <a:rPr lang="nb-NO" sz="2800" dirty="0"/>
              <a:t>-troen.</a:t>
            </a:r>
          </a:p>
          <a:p>
            <a:r>
              <a:rPr lang="nb-NO" sz="2800" dirty="0"/>
              <a:t>Alle religioner kommer fra samme ene Gud.</a:t>
            </a:r>
          </a:p>
          <a:p>
            <a:r>
              <a:rPr lang="nb-NO" sz="2800" dirty="0"/>
              <a:t>«</a:t>
            </a:r>
            <a:r>
              <a:rPr lang="nb-NO" sz="2800" i="1" dirty="0"/>
              <a:t>Jorden er kun ett land og menneskeheten dets innbyggere</a:t>
            </a:r>
            <a:r>
              <a:rPr lang="nb-NO" sz="2800" dirty="0"/>
              <a:t>» er en av troens læresetninger.</a:t>
            </a:r>
          </a:p>
          <a:p>
            <a:r>
              <a:rPr lang="nb-NO" sz="2800" dirty="0"/>
              <a:t>Enhet i mangfold. </a:t>
            </a:r>
            <a:r>
              <a:rPr lang="nb-NO" dirty="0"/>
              <a:t>Alle er verdensborgere, og skal arbeide for at menneskeslekten skal leve i enhet og fred preget av respekt og nestekjærlighet.</a:t>
            </a:r>
            <a:endParaRPr lang="nb-NO" sz="2800" dirty="0"/>
          </a:p>
          <a:p>
            <a:endParaRPr lang="nb-NO" dirty="0"/>
          </a:p>
        </p:txBody>
      </p:sp>
      <p:pic>
        <p:nvPicPr>
          <p:cNvPr id="5" name="Bilde 4" descr="Reiniciar &lt;strong&gt;Unity&lt;/strong&gt; en Ubuntu 12.10 ~ Frikinu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477" y="3853543"/>
            <a:ext cx="3301623" cy="2874751"/>
          </a:xfrm>
          <a:prstGeom prst="rect">
            <a:avLst/>
          </a:prstGeom>
        </p:spPr>
      </p:pic>
      <p:pic>
        <p:nvPicPr>
          <p:cNvPr id="8204" name="Picture 12" descr="Bilderesultat for mangfold bah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999" y="3853543"/>
            <a:ext cx="6264275" cy="287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517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477108" y="101601"/>
            <a:ext cx="10590961" cy="521398"/>
          </a:xfrm>
        </p:spPr>
        <p:txBody>
          <a:bodyPr>
            <a:normAutofit/>
          </a:bodyPr>
          <a:lstStyle/>
          <a:p>
            <a:r>
              <a:rPr lang="nb-NO" sz="2800" b="1" dirty="0"/>
              <a:t>En moderne og fredelig religion</a:t>
            </a:r>
          </a:p>
        </p:txBody>
      </p:sp>
      <p:sp>
        <p:nvSpPr>
          <p:cNvPr id="3" name="Plassholder for innhold 2"/>
          <p:cNvSpPr>
            <a:spLocks noGrp="1"/>
          </p:cNvSpPr>
          <p:nvPr>
            <p:ph idx="1"/>
          </p:nvPr>
        </p:nvSpPr>
        <p:spPr>
          <a:xfrm>
            <a:off x="848139" y="344557"/>
            <a:ext cx="11343861" cy="6513443"/>
          </a:xfrm>
        </p:spPr>
        <p:txBody>
          <a:bodyPr>
            <a:normAutofit fontScale="70000" lnSpcReduction="20000"/>
          </a:bodyPr>
          <a:lstStyle/>
          <a:p>
            <a:endParaRPr lang="nb-NO" sz="3600" dirty="0"/>
          </a:p>
          <a:p>
            <a:endParaRPr lang="nb-NO" sz="3600" b="1" dirty="0"/>
          </a:p>
          <a:p>
            <a:r>
              <a:rPr lang="nb-NO" sz="3600" b="1" dirty="0"/>
              <a:t>Uavhengig søking etter sannheten.</a:t>
            </a:r>
          </a:p>
          <a:p>
            <a:r>
              <a:rPr lang="nb-NO" sz="3600" b="1" dirty="0"/>
              <a:t>Likeverd mellom alle mennesker. </a:t>
            </a:r>
          </a:p>
          <a:p>
            <a:r>
              <a:rPr lang="nb-NO" sz="3600" b="1" dirty="0"/>
              <a:t>Verdens nasjoner må arbeide for fred.</a:t>
            </a:r>
          </a:p>
          <a:p>
            <a:r>
              <a:rPr lang="nb-NO" sz="3600" b="1" dirty="0"/>
              <a:t>Ekstrem fattigdom og rikdom skal fjernes.</a:t>
            </a:r>
          </a:p>
          <a:p>
            <a:r>
              <a:rPr lang="nb-NO" sz="3600" b="1" dirty="0"/>
              <a:t>Avskaffe alle former av fordommer.</a:t>
            </a:r>
          </a:p>
          <a:p>
            <a:r>
              <a:rPr lang="nb-NO" sz="3600" b="1" dirty="0"/>
              <a:t>Kvinner må sikres de samme rettigheter som menn.</a:t>
            </a:r>
          </a:p>
          <a:p>
            <a:r>
              <a:rPr lang="nb-NO" sz="3600" b="1" dirty="0"/>
              <a:t>Det må gjennomføres skolegang for alle.</a:t>
            </a:r>
          </a:p>
          <a:p>
            <a:r>
              <a:rPr lang="nb-NO" sz="3600" b="1" dirty="0"/>
              <a:t>Opprettelse av et verdensomspennende forbund, der alle dagens selvstendige stater går sammen under én felles regjering.</a:t>
            </a:r>
          </a:p>
          <a:p>
            <a:r>
              <a:rPr lang="nb-NO" sz="3600" b="1" dirty="0"/>
              <a:t>Menneskehetenes enhet, nasjonenes enhet og religionenes enhet skal bli til virkelighet. </a:t>
            </a:r>
          </a:p>
          <a:p>
            <a:r>
              <a:rPr lang="nb-NO" sz="3600" b="1" dirty="0" err="1"/>
              <a:t>Bahá'íene</a:t>
            </a:r>
            <a:r>
              <a:rPr lang="nb-NO" sz="3600" b="1" dirty="0"/>
              <a:t> er engasjerte i samfunnsbyggende arbeid.</a:t>
            </a:r>
          </a:p>
          <a:p>
            <a:pPr marL="0" indent="0">
              <a:buNone/>
            </a:pPr>
            <a:endParaRPr lang="nb-NO" sz="3400" dirty="0"/>
          </a:p>
          <a:p>
            <a:pPr marL="0" indent="0">
              <a:buNone/>
            </a:pPr>
            <a:endParaRPr lang="nb-NO" sz="2400" dirty="0"/>
          </a:p>
          <a:p>
            <a:endParaRPr lang="nb-NO" sz="2400" dirty="0"/>
          </a:p>
          <a:p>
            <a:endParaRPr lang="nb-NO" sz="2400" dirty="0"/>
          </a:p>
          <a:p>
            <a:endParaRPr lang="nb-NO" sz="2400" dirty="0"/>
          </a:p>
          <a:p>
            <a:endParaRPr lang="nb-NO" sz="2400" dirty="0"/>
          </a:p>
          <a:p>
            <a:endParaRPr lang="nb-NO" sz="2400" dirty="0"/>
          </a:p>
          <a:p>
            <a:endParaRPr lang="nb-NO" dirty="0"/>
          </a:p>
        </p:txBody>
      </p:sp>
    </p:spTree>
    <p:extLst>
      <p:ext uri="{BB962C8B-B14F-4D97-AF65-F5344CB8AC3E}">
        <p14:creationId xmlns:p14="http://schemas.microsoft.com/office/powerpoint/2010/main" val="2521219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5BD3EA-AE4D-49AA-B068-91131F5903F4}"/>
              </a:ext>
            </a:extLst>
          </p:cNvPr>
          <p:cNvSpPr>
            <a:spLocks noGrp="1"/>
          </p:cNvSpPr>
          <p:nvPr>
            <p:ph type="title"/>
          </p:nvPr>
        </p:nvSpPr>
        <p:spPr>
          <a:xfrm>
            <a:off x="1687669" y="624110"/>
            <a:ext cx="4137059" cy="1280890"/>
          </a:xfrm>
        </p:spPr>
        <p:txBody>
          <a:bodyPr>
            <a:normAutofit/>
          </a:bodyPr>
          <a:lstStyle/>
          <a:p>
            <a:r>
              <a:rPr lang="nb-NO" sz="3200" b="1" dirty="0"/>
              <a:t>Høytider</a:t>
            </a:r>
          </a:p>
        </p:txBody>
      </p:sp>
      <p:sp>
        <p:nvSpPr>
          <p:cNvPr id="3" name="Plassholder for innhold 2">
            <a:extLst>
              <a:ext uri="{FF2B5EF4-FFF2-40B4-BE49-F238E27FC236}">
                <a16:creationId xmlns:a16="http://schemas.microsoft.com/office/drawing/2014/main" id="{0054A850-D908-4250-903C-E10AB16AEF75}"/>
              </a:ext>
            </a:extLst>
          </p:cNvPr>
          <p:cNvSpPr>
            <a:spLocks noGrp="1"/>
          </p:cNvSpPr>
          <p:nvPr>
            <p:ph idx="1"/>
          </p:nvPr>
        </p:nvSpPr>
        <p:spPr>
          <a:xfrm>
            <a:off x="762000" y="1304925"/>
            <a:ext cx="5238750" cy="4606297"/>
          </a:xfrm>
        </p:spPr>
        <p:txBody>
          <a:bodyPr>
            <a:normAutofit/>
          </a:bodyPr>
          <a:lstStyle/>
          <a:p>
            <a:r>
              <a:rPr lang="nb-NO" sz="2400" dirty="0">
                <a:solidFill>
                  <a:schemeClr val="tx1"/>
                </a:solidFill>
              </a:rPr>
              <a:t>Egen kalender og egne høytider. </a:t>
            </a:r>
          </a:p>
          <a:p>
            <a:r>
              <a:rPr lang="nb-NO" sz="2400" dirty="0">
                <a:solidFill>
                  <a:schemeClr val="tx1"/>
                </a:solidFill>
              </a:rPr>
              <a:t>Ridvan, den viktigste høytiden.</a:t>
            </a:r>
          </a:p>
          <a:p>
            <a:r>
              <a:rPr lang="nb-NO" sz="2400" dirty="0">
                <a:solidFill>
                  <a:schemeClr val="tx1"/>
                </a:solidFill>
              </a:rPr>
              <a:t>Varer i tolv dager.</a:t>
            </a:r>
          </a:p>
          <a:p>
            <a:r>
              <a:rPr lang="nb-NO" sz="2400" dirty="0">
                <a:solidFill>
                  <a:schemeClr val="tx1"/>
                </a:solidFill>
              </a:rPr>
              <a:t>Feiring av </a:t>
            </a:r>
            <a:r>
              <a:rPr lang="nb-NO" sz="2400" dirty="0" err="1">
                <a:solidFill>
                  <a:schemeClr val="tx1"/>
                </a:solidFill>
              </a:rPr>
              <a:t>Bahá’u’lláhs</a:t>
            </a:r>
            <a:r>
              <a:rPr lang="nb-NO" sz="2400" dirty="0">
                <a:solidFill>
                  <a:schemeClr val="tx1"/>
                </a:solidFill>
              </a:rPr>
              <a:t> erklæring som profet.</a:t>
            </a:r>
          </a:p>
          <a:p>
            <a:r>
              <a:rPr lang="nb-NO" sz="2400" dirty="0">
                <a:solidFill>
                  <a:schemeClr val="tx1"/>
                </a:solidFill>
              </a:rPr>
              <a:t>Også en rekke andre høytidsdager til minne om viktige begivenheter.</a:t>
            </a:r>
          </a:p>
          <a:p>
            <a:endParaRPr lang="nb-NO" sz="1600" dirty="0">
              <a:solidFill>
                <a:schemeClr val="tx1"/>
              </a:solidFill>
            </a:endParaRPr>
          </a:p>
          <a:p>
            <a:pPr marL="0" indent="0">
              <a:buNone/>
            </a:pPr>
            <a:endParaRPr lang="nb-NO" sz="1600" dirty="0">
              <a:solidFill>
                <a:schemeClr val="tx1"/>
              </a:solidFill>
            </a:endParaRPr>
          </a:p>
        </p:txBody>
      </p:sp>
      <p:pic>
        <p:nvPicPr>
          <p:cNvPr id="3074" name="Picture 2" descr="Bilderesultater for ridvan bahai">
            <a:extLst>
              <a:ext uri="{FF2B5EF4-FFF2-40B4-BE49-F238E27FC236}">
                <a16:creationId xmlns:a16="http://schemas.microsoft.com/office/drawing/2014/main" id="{5BC3B84B-3DF5-43AE-920D-7EC63074F7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50" r="21914" b="-1"/>
          <a:stretch/>
        </p:blipFill>
        <p:spPr bwMode="auto">
          <a:xfrm>
            <a:off x="6091916" y="645106"/>
            <a:ext cx="5451627" cy="524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135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53E0A-64FA-4616-93E2-9E6872C065E5}"/>
              </a:ext>
            </a:extLst>
          </p:cNvPr>
          <p:cNvSpPr>
            <a:spLocks noGrp="1"/>
          </p:cNvSpPr>
          <p:nvPr>
            <p:ph type="title"/>
          </p:nvPr>
        </p:nvSpPr>
        <p:spPr>
          <a:xfrm>
            <a:off x="1749287" y="624110"/>
            <a:ext cx="9755325" cy="1280890"/>
          </a:xfrm>
        </p:spPr>
        <p:txBody>
          <a:bodyPr/>
          <a:lstStyle/>
          <a:p>
            <a:r>
              <a:rPr lang="nb-NO" b="1" dirty="0" err="1"/>
              <a:t>Bahá’íene</a:t>
            </a:r>
            <a:r>
              <a:rPr lang="nb-NO" b="1" dirty="0"/>
              <a:t> har ikke mange ritualer</a:t>
            </a:r>
            <a:br>
              <a:rPr lang="nb-NO" b="1" dirty="0"/>
            </a:br>
            <a:endParaRPr lang="nb-NO" dirty="0"/>
          </a:p>
        </p:txBody>
      </p:sp>
      <p:sp>
        <p:nvSpPr>
          <p:cNvPr id="3" name="Plassholder for innhold 2">
            <a:extLst>
              <a:ext uri="{FF2B5EF4-FFF2-40B4-BE49-F238E27FC236}">
                <a16:creationId xmlns:a16="http://schemas.microsoft.com/office/drawing/2014/main" id="{A6AD04F3-D26D-4A24-B528-FB9093EBF07C}"/>
              </a:ext>
            </a:extLst>
          </p:cNvPr>
          <p:cNvSpPr>
            <a:spLocks noGrp="1"/>
          </p:cNvSpPr>
          <p:nvPr>
            <p:ph idx="1"/>
          </p:nvPr>
        </p:nvSpPr>
        <p:spPr>
          <a:xfrm>
            <a:off x="1749287" y="1417983"/>
            <a:ext cx="9755325" cy="4956313"/>
          </a:xfrm>
        </p:spPr>
        <p:txBody>
          <a:bodyPr>
            <a:normAutofit/>
          </a:bodyPr>
          <a:lstStyle/>
          <a:p>
            <a:endParaRPr lang="nb-NO" sz="2400" dirty="0"/>
          </a:p>
          <a:p>
            <a:r>
              <a:rPr lang="nb-NO" sz="2400" dirty="0"/>
              <a:t>Religiøse ritualer er ikke de viktigste. </a:t>
            </a:r>
          </a:p>
          <a:p>
            <a:r>
              <a:rPr lang="nb-NO" sz="2400" dirty="0"/>
              <a:t>Den åndelige og moralske utviklingen i hverdagen skal avspeile den indre åndelige utviklingen.</a:t>
            </a:r>
          </a:p>
          <a:p>
            <a:r>
              <a:rPr lang="nb-NO" sz="2400" dirty="0"/>
              <a:t>Meditasjon og daglig lesing av helligskriftene.</a:t>
            </a:r>
          </a:p>
          <a:p>
            <a:r>
              <a:rPr lang="nb-NO" sz="2400" dirty="0"/>
              <a:t>Faste. </a:t>
            </a:r>
          </a:p>
          <a:p>
            <a:r>
              <a:rPr lang="nb-NO" sz="2400" dirty="0"/>
              <a:t>Pilegrimsreise.</a:t>
            </a:r>
          </a:p>
          <a:p>
            <a:pPr marL="0" indent="0">
              <a:buNone/>
            </a:pPr>
            <a:endParaRPr lang="nb-NO" sz="2400" dirty="0"/>
          </a:p>
        </p:txBody>
      </p:sp>
    </p:spTree>
    <p:extLst>
      <p:ext uri="{BB962C8B-B14F-4D97-AF65-F5344CB8AC3E}">
        <p14:creationId xmlns:p14="http://schemas.microsoft.com/office/powerpoint/2010/main" val="4150124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87669" y="624110"/>
            <a:ext cx="4137059" cy="1280890"/>
          </a:xfrm>
        </p:spPr>
        <p:txBody>
          <a:bodyPr>
            <a:normAutofit/>
          </a:bodyPr>
          <a:lstStyle/>
          <a:p>
            <a:r>
              <a:rPr lang="nb-NO" sz="3200" b="1"/>
              <a:t>Hva skal du lære?</a:t>
            </a:r>
            <a:br>
              <a:rPr lang="nb-NO" sz="3200" b="1"/>
            </a:br>
            <a:endParaRPr lang="nb-NO" sz="3200"/>
          </a:p>
        </p:txBody>
      </p:sp>
      <p:sp>
        <p:nvSpPr>
          <p:cNvPr id="3" name="Plassholder for innhold 2"/>
          <p:cNvSpPr>
            <a:spLocks noGrp="1"/>
          </p:cNvSpPr>
          <p:nvPr>
            <p:ph idx="1"/>
          </p:nvPr>
        </p:nvSpPr>
        <p:spPr>
          <a:xfrm>
            <a:off x="648457" y="1688123"/>
            <a:ext cx="5451627" cy="4684542"/>
          </a:xfrm>
        </p:spPr>
        <p:txBody>
          <a:bodyPr>
            <a:normAutofit/>
          </a:bodyPr>
          <a:lstStyle/>
          <a:p>
            <a:r>
              <a:rPr lang="nb-NO" sz="2400" dirty="0">
                <a:solidFill>
                  <a:srgbClr val="000000"/>
                </a:solidFill>
              </a:rPr>
              <a:t>Å kunne gjøre rede for Bahá'í-religionens opprinnelse og utbredelse.</a:t>
            </a:r>
          </a:p>
          <a:p>
            <a:r>
              <a:rPr lang="nb-NO" sz="2400" dirty="0">
                <a:solidFill>
                  <a:srgbClr val="000000"/>
                </a:solidFill>
              </a:rPr>
              <a:t>Å kunne gjøre rede for særtrekk ved Bahá'í-religionens tro, tenkning og praksis.</a:t>
            </a:r>
          </a:p>
          <a:p>
            <a:pPr marL="0" indent="0">
              <a:buNone/>
            </a:pPr>
            <a:br>
              <a:rPr lang="nb-NO" b="1" dirty="0">
                <a:solidFill>
                  <a:srgbClr val="000000"/>
                </a:solidFill>
              </a:rPr>
            </a:br>
            <a:endParaRPr lang="nb-NO" b="1" dirty="0">
              <a:solidFill>
                <a:srgbClr val="000000"/>
              </a:solidFill>
            </a:endParaRPr>
          </a:p>
        </p:txBody>
      </p:sp>
      <p:pic>
        <p:nvPicPr>
          <p:cNvPr id="5" name="Bilde 4" descr="Ficheiro:&lt;strong&gt;Bahai&lt;/strong&gt;'s.jpg – Wikipédia, a enciclopédia livre">
            <a:extLst>
              <a:ext uri="{FF2B5EF4-FFF2-40B4-BE49-F238E27FC236}">
                <a16:creationId xmlns:a16="http://schemas.microsoft.com/office/drawing/2014/main" id="{CA0287E4-5AD3-4DB9-9673-9510B825D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979" y="1882139"/>
            <a:ext cx="5443459" cy="3625331"/>
          </a:xfrm>
          <a:prstGeom prst="rect">
            <a:avLst/>
          </a:prstGeom>
        </p:spPr>
      </p:pic>
    </p:spTree>
    <p:extLst>
      <p:ext uri="{BB962C8B-B14F-4D97-AF65-F5344CB8AC3E}">
        <p14:creationId xmlns:p14="http://schemas.microsoft.com/office/powerpoint/2010/main" val="3476782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1DB879-0481-48F4-96A5-40C5062467DF}"/>
              </a:ext>
            </a:extLst>
          </p:cNvPr>
          <p:cNvSpPr>
            <a:spLocks noGrp="1"/>
          </p:cNvSpPr>
          <p:nvPr>
            <p:ph type="title"/>
          </p:nvPr>
        </p:nvSpPr>
        <p:spPr/>
        <p:txBody>
          <a:bodyPr/>
          <a:lstStyle/>
          <a:p>
            <a:pPr algn="ctr"/>
            <a:r>
              <a:rPr lang="nb-NO" b="1" dirty="0"/>
              <a:t>Pilegrimsreise</a:t>
            </a:r>
            <a:r>
              <a:rPr lang="nb-NO" dirty="0"/>
              <a:t> </a:t>
            </a:r>
          </a:p>
        </p:txBody>
      </p:sp>
      <p:pic>
        <p:nvPicPr>
          <p:cNvPr id="4098" name="Picture 2" descr="Bilderesultater for ridvan bahai">
            <a:extLst>
              <a:ext uri="{FF2B5EF4-FFF2-40B4-BE49-F238E27FC236}">
                <a16:creationId xmlns:a16="http://schemas.microsoft.com/office/drawing/2014/main" id="{2F8A0E79-060B-482B-91AE-6E3C637F32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11965" y="1563757"/>
            <a:ext cx="10469218" cy="4670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531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92925" y="104504"/>
            <a:ext cx="2527715" cy="770708"/>
          </a:xfrm>
        </p:spPr>
        <p:txBody>
          <a:bodyPr>
            <a:normAutofit/>
          </a:bodyPr>
          <a:lstStyle/>
          <a:p>
            <a:r>
              <a:rPr lang="nb-NO" b="1" dirty="0"/>
              <a:t>Leveregler</a:t>
            </a:r>
          </a:p>
        </p:txBody>
      </p:sp>
      <p:sp>
        <p:nvSpPr>
          <p:cNvPr id="3" name="Plassholder for innhold 2"/>
          <p:cNvSpPr>
            <a:spLocks noGrp="1"/>
          </p:cNvSpPr>
          <p:nvPr>
            <p:ph idx="1"/>
          </p:nvPr>
        </p:nvSpPr>
        <p:spPr>
          <a:xfrm>
            <a:off x="1084217" y="783771"/>
            <a:ext cx="11107783" cy="5969725"/>
          </a:xfrm>
        </p:spPr>
        <p:txBody>
          <a:bodyPr>
            <a:normAutofit/>
          </a:bodyPr>
          <a:lstStyle/>
          <a:p>
            <a:endParaRPr lang="nb-NO" sz="2400" dirty="0"/>
          </a:p>
          <a:p>
            <a:r>
              <a:rPr lang="nb-NO" sz="2400" dirty="0"/>
              <a:t>Etiske regler og kjærlighetsbudet ligner de vi finner i de andre verdensreligionene.</a:t>
            </a:r>
          </a:p>
          <a:p>
            <a:r>
              <a:rPr lang="nb-NO" sz="2400" dirty="0"/>
              <a:t>Sannferdighet og pålitelighet er særlig grunnleggende egenskaper.</a:t>
            </a:r>
          </a:p>
          <a:p>
            <a:r>
              <a:rPr lang="nb-NO" sz="2400" dirty="0"/>
              <a:t>Ekteskap mellom menn og kvinner betraktes som en åndelig så vel som en fysisk forening. Familien er viktig, den er grunnlaget for det menneskelige samfunn.</a:t>
            </a:r>
          </a:p>
          <a:p>
            <a:r>
              <a:rPr lang="nb-NO" sz="2400" dirty="0"/>
              <a:t>Skilsmisse frarådes, men er ikke forbudt.</a:t>
            </a:r>
          </a:p>
          <a:p>
            <a:pPr marL="0" indent="0">
              <a:buNone/>
            </a:pPr>
            <a:endParaRPr lang="nb-NO" sz="2400" dirty="0"/>
          </a:p>
          <a:p>
            <a:endParaRPr lang="nb-NO" dirty="0"/>
          </a:p>
          <a:p>
            <a:pPr marL="0" indent="0">
              <a:buNone/>
            </a:pPr>
            <a:endParaRPr lang="nb-NO" dirty="0"/>
          </a:p>
        </p:txBody>
      </p:sp>
    </p:spTree>
    <p:extLst>
      <p:ext uri="{BB962C8B-B14F-4D97-AF65-F5344CB8AC3E}">
        <p14:creationId xmlns:p14="http://schemas.microsoft.com/office/powerpoint/2010/main" val="3452581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87669" y="624110"/>
            <a:ext cx="5191433" cy="529987"/>
          </a:xfrm>
        </p:spPr>
        <p:txBody>
          <a:bodyPr>
            <a:normAutofit/>
          </a:bodyPr>
          <a:lstStyle/>
          <a:p>
            <a:pPr>
              <a:lnSpc>
                <a:spcPct val="90000"/>
              </a:lnSpc>
            </a:pPr>
            <a:r>
              <a:rPr lang="nb-NO" sz="2700" b="1" dirty="0"/>
              <a:t>Bahá’í-templer</a:t>
            </a:r>
          </a:p>
        </p:txBody>
      </p:sp>
      <p:sp>
        <p:nvSpPr>
          <p:cNvPr id="3" name="Plassholder for innhold 2"/>
          <p:cNvSpPr>
            <a:spLocks noGrp="1"/>
          </p:cNvSpPr>
          <p:nvPr>
            <p:ph idx="1"/>
          </p:nvPr>
        </p:nvSpPr>
        <p:spPr>
          <a:xfrm>
            <a:off x="393896" y="1461409"/>
            <a:ext cx="6625234" cy="5423095"/>
          </a:xfrm>
        </p:spPr>
        <p:txBody>
          <a:bodyPr>
            <a:normAutofit/>
          </a:bodyPr>
          <a:lstStyle/>
          <a:p>
            <a:r>
              <a:rPr lang="nb-NO" sz="2400" dirty="0"/>
              <a:t>Tilbedelse må kombineres med tjenestehandlinger</a:t>
            </a:r>
            <a:endParaRPr lang="nb-NO" sz="2400" dirty="0">
              <a:solidFill>
                <a:schemeClr val="tx1"/>
              </a:solidFill>
            </a:endParaRPr>
          </a:p>
          <a:p>
            <a:r>
              <a:rPr lang="nb-NO" sz="2400" dirty="0">
                <a:solidFill>
                  <a:schemeClr val="tx1"/>
                </a:solidFill>
              </a:rPr>
              <a:t>Egne templer.</a:t>
            </a:r>
          </a:p>
          <a:p>
            <a:r>
              <a:rPr lang="nb-NO" sz="2400" dirty="0">
                <a:solidFill>
                  <a:schemeClr val="tx1"/>
                </a:solidFill>
              </a:rPr>
              <a:t>Har ni sider.</a:t>
            </a:r>
          </a:p>
          <a:p>
            <a:r>
              <a:rPr lang="nb-NO" sz="2400" dirty="0">
                <a:solidFill>
                  <a:schemeClr val="tx1"/>
                </a:solidFill>
              </a:rPr>
              <a:t>Samfunnstjenester rundt de ni sidene.</a:t>
            </a:r>
          </a:p>
          <a:p>
            <a:r>
              <a:rPr lang="nb-NO" sz="2400" dirty="0">
                <a:solidFill>
                  <a:schemeClr val="tx1"/>
                </a:solidFill>
              </a:rPr>
              <a:t>Lotus-templet i India.</a:t>
            </a:r>
          </a:p>
          <a:p>
            <a:r>
              <a:rPr lang="nb-NO" sz="2400" dirty="0">
                <a:solidFill>
                  <a:schemeClr val="tx1"/>
                </a:solidFill>
              </a:rPr>
              <a:t>Alle mennesker uansett religion og tro er velkomne der.</a:t>
            </a:r>
          </a:p>
          <a:p>
            <a:endParaRPr lang="nb-NO" sz="1600" dirty="0">
              <a:solidFill>
                <a:schemeClr val="tx1"/>
              </a:solidFill>
            </a:endParaRPr>
          </a:p>
          <a:p>
            <a:endParaRPr lang="nb-NO" sz="1600" dirty="0">
              <a:solidFill>
                <a:schemeClr val="tx1"/>
              </a:solidFill>
            </a:endParaRPr>
          </a:p>
        </p:txBody>
      </p:sp>
      <p:pic>
        <p:nvPicPr>
          <p:cNvPr id="6" name="Bilde 5">
            <a:extLst>
              <a:ext uri="{FF2B5EF4-FFF2-40B4-BE49-F238E27FC236}">
                <a16:creationId xmlns:a16="http://schemas.microsoft.com/office/drawing/2014/main" id="{A9E72C3E-A602-49BC-9A53-5CB31081B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380" y="861138"/>
            <a:ext cx="4328159" cy="2698831"/>
          </a:xfrm>
          <a:prstGeom prst="rect">
            <a:avLst/>
          </a:prstGeom>
          <a:ln>
            <a:solidFill>
              <a:schemeClr val="bg1"/>
            </a:solidFill>
          </a:ln>
        </p:spPr>
      </p:pic>
      <p:pic>
        <p:nvPicPr>
          <p:cNvPr id="5" name="Bilde 4" descr="&lt;strong&gt;baha__i&lt;/strong&gt;_temple_chicago_by_k_landry-d2576sq.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946" y="3467204"/>
            <a:ext cx="4303594" cy="2872668"/>
          </a:xfrm>
          <a:prstGeom prst="rect">
            <a:avLst/>
          </a:prstGeom>
          <a:ln>
            <a:noFill/>
          </a:ln>
        </p:spPr>
      </p:pic>
      <p:sp>
        <p:nvSpPr>
          <p:cNvPr id="9" name="TekstSylinder 8">
            <a:extLst>
              <a:ext uri="{FF2B5EF4-FFF2-40B4-BE49-F238E27FC236}">
                <a16:creationId xmlns:a16="http://schemas.microsoft.com/office/drawing/2014/main" id="{75B183EA-0943-4E70-9C63-115DADBBE9C0}"/>
              </a:ext>
            </a:extLst>
          </p:cNvPr>
          <p:cNvSpPr txBox="1"/>
          <p:nvPr/>
        </p:nvSpPr>
        <p:spPr>
          <a:xfrm>
            <a:off x="7971043" y="908146"/>
            <a:ext cx="2533288" cy="369332"/>
          </a:xfrm>
          <a:prstGeom prst="rect">
            <a:avLst/>
          </a:prstGeom>
          <a:noFill/>
        </p:spPr>
        <p:txBody>
          <a:bodyPr wrap="square" rtlCol="0">
            <a:spAutoFit/>
          </a:bodyPr>
          <a:lstStyle/>
          <a:p>
            <a:r>
              <a:rPr lang="nb-NO" dirty="0"/>
              <a:t>Lotus-templet i India</a:t>
            </a:r>
          </a:p>
        </p:txBody>
      </p:sp>
      <p:sp>
        <p:nvSpPr>
          <p:cNvPr id="11" name="TekstSylinder 10">
            <a:extLst>
              <a:ext uri="{FF2B5EF4-FFF2-40B4-BE49-F238E27FC236}">
                <a16:creationId xmlns:a16="http://schemas.microsoft.com/office/drawing/2014/main" id="{C06909FE-38F8-437F-BF6C-06541617F94C}"/>
              </a:ext>
            </a:extLst>
          </p:cNvPr>
          <p:cNvSpPr txBox="1"/>
          <p:nvPr/>
        </p:nvSpPr>
        <p:spPr>
          <a:xfrm>
            <a:off x="8149855" y="3559969"/>
            <a:ext cx="3344595" cy="369332"/>
          </a:xfrm>
          <a:prstGeom prst="rect">
            <a:avLst/>
          </a:prstGeom>
          <a:noFill/>
        </p:spPr>
        <p:txBody>
          <a:bodyPr wrap="square" rtlCol="0">
            <a:spAutoFit/>
          </a:bodyPr>
          <a:lstStyle/>
          <a:p>
            <a:r>
              <a:rPr lang="nb-NO" dirty="0"/>
              <a:t>Bahai-templet i Chicago</a:t>
            </a:r>
          </a:p>
        </p:txBody>
      </p:sp>
    </p:spTree>
    <p:extLst>
      <p:ext uri="{BB962C8B-B14F-4D97-AF65-F5344CB8AC3E}">
        <p14:creationId xmlns:p14="http://schemas.microsoft.com/office/powerpoint/2010/main" val="3894755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2592925" y="624110"/>
            <a:ext cx="8911687" cy="1280890"/>
          </a:xfrm>
        </p:spPr>
        <p:txBody>
          <a:bodyPr>
            <a:normAutofit/>
          </a:bodyPr>
          <a:lstStyle/>
          <a:p>
            <a:r>
              <a:rPr lang="nb-NO" b="1" dirty="0"/>
              <a:t>Livet etter døden</a:t>
            </a:r>
          </a:p>
        </p:txBody>
      </p:sp>
      <p:sp>
        <p:nvSpPr>
          <p:cNvPr id="3" name="Plassholder for innhold 2"/>
          <p:cNvSpPr>
            <a:spLocks noGrp="1"/>
          </p:cNvSpPr>
          <p:nvPr>
            <p:ph idx="1"/>
          </p:nvPr>
        </p:nvSpPr>
        <p:spPr>
          <a:xfrm>
            <a:off x="915157" y="1536070"/>
            <a:ext cx="7581729" cy="4697820"/>
          </a:xfrm>
        </p:spPr>
        <p:txBody>
          <a:bodyPr>
            <a:normAutofit/>
          </a:bodyPr>
          <a:lstStyle/>
          <a:p>
            <a:r>
              <a:rPr lang="nb-NO" sz="2400" dirty="0"/>
              <a:t>Meningen med livet er å oppnå åndelig vekst.</a:t>
            </a:r>
          </a:p>
          <a:p>
            <a:r>
              <a:rPr lang="nb-NO" sz="2400" dirty="0"/>
              <a:t>Åndelig vekst fører til at vi kan nærme oss Gud.</a:t>
            </a:r>
          </a:p>
          <a:p>
            <a:r>
              <a:rPr lang="nb-NO" sz="2400" dirty="0"/>
              <a:t>Menneskets sjel lever videre etter døden og fortsetter å utvikle seg.</a:t>
            </a:r>
          </a:p>
          <a:p>
            <a:r>
              <a:rPr lang="nb-NO" sz="2400" dirty="0"/>
              <a:t>Bahá’íer </a:t>
            </a:r>
            <a:r>
              <a:rPr lang="nb-NO" sz="2400" b="1" dirty="0"/>
              <a:t>tror ikke på reinkarnasjon</a:t>
            </a:r>
            <a:r>
              <a:rPr lang="nb-NO" sz="2400" dirty="0"/>
              <a:t>. </a:t>
            </a:r>
          </a:p>
          <a:p>
            <a:r>
              <a:rPr lang="nb-NO" sz="2400" dirty="0"/>
              <a:t>Etter døden reiser menneskets sjel videre til en ny tilværelse som er ukjent for oss nå. </a:t>
            </a:r>
          </a:p>
        </p:txBody>
      </p:sp>
      <p:pic>
        <p:nvPicPr>
          <p:cNvPr id="5" name="Picture 2" descr="Bilderesultat for sjel bahai">
            <a:extLst>
              <a:ext uri="{FF2B5EF4-FFF2-40B4-BE49-F238E27FC236}">
                <a16:creationId xmlns:a16="http://schemas.microsoft.com/office/drawing/2014/main" id="{D10D6296-F313-41AE-8DC3-EEADB95FE6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43" r="51972"/>
          <a:stretch/>
        </p:blipFill>
        <p:spPr bwMode="auto">
          <a:xfrm>
            <a:off x="8496886" y="1536070"/>
            <a:ext cx="3573194" cy="511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555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841865" y="624110"/>
            <a:ext cx="6891318" cy="695239"/>
          </a:xfrm>
        </p:spPr>
        <p:txBody>
          <a:bodyPr>
            <a:normAutofit fontScale="90000"/>
          </a:bodyPr>
          <a:lstStyle/>
          <a:p>
            <a:r>
              <a:rPr lang="nb-NO" b="1" dirty="0"/>
              <a:t>Samfunnsbyggende aktiviteter</a:t>
            </a:r>
          </a:p>
        </p:txBody>
      </p:sp>
      <p:sp>
        <p:nvSpPr>
          <p:cNvPr id="3" name="Plassholder for innhold 2"/>
          <p:cNvSpPr>
            <a:spLocks noGrp="1"/>
          </p:cNvSpPr>
          <p:nvPr>
            <p:ph idx="1"/>
          </p:nvPr>
        </p:nvSpPr>
        <p:spPr>
          <a:xfrm>
            <a:off x="1395550" y="1368615"/>
            <a:ext cx="5891347" cy="2997365"/>
          </a:xfrm>
        </p:spPr>
        <p:txBody>
          <a:bodyPr>
            <a:normAutofit/>
          </a:bodyPr>
          <a:lstStyle/>
          <a:p>
            <a:r>
              <a:rPr lang="nb-NO" sz="2400" dirty="0"/>
              <a:t>Barneklasser</a:t>
            </a:r>
          </a:p>
          <a:p>
            <a:r>
              <a:rPr lang="nb-NO" sz="2400" dirty="0"/>
              <a:t>Juniorungdomsprogram</a:t>
            </a:r>
          </a:p>
          <a:p>
            <a:r>
              <a:rPr lang="nb-NO" sz="2400" dirty="0"/>
              <a:t>Studiesirkler</a:t>
            </a:r>
          </a:p>
          <a:p>
            <a:r>
              <a:rPr lang="nb-NO" sz="2400" dirty="0"/>
              <a:t>Andaktsmøter</a:t>
            </a:r>
          </a:p>
        </p:txBody>
      </p:sp>
      <p:pic>
        <p:nvPicPr>
          <p:cNvPr id="2050" name="Picture 2" descr="Bilderesultat for juniorungdomsprogram bah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6572" y="4415245"/>
            <a:ext cx="4245428" cy="24169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lderesultat for barneklasser bah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594" y="4441091"/>
            <a:ext cx="4402183" cy="24169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lderesultat for barneklasser bah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95" y="4415245"/>
            <a:ext cx="3178104" cy="253911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ilderesultat for studiesirkler bah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1130" y="1368614"/>
            <a:ext cx="5141844" cy="284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582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C18B0C-151C-4326-8243-700F48E64D7F}"/>
              </a:ext>
            </a:extLst>
          </p:cNvPr>
          <p:cNvSpPr>
            <a:spLocks noGrp="1"/>
          </p:cNvSpPr>
          <p:nvPr>
            <p:ph type="title"/>
          </p:nvPr>
        </p:nvSpPr>
        <p:spPr/>
        <p:txBody>
          <a:bodyPr/>
          <a:lstStyle/>
          <a:p>
            <a:r>
              <a:rPr lang="nb-NO" dirty="0"/>
              <a:t>Et andaktsmøte </a:t>
            </a:r>
          </a:p>
        </p:txBody>
      </p:sp>
      <p:pic>
        <p:nvPicPr>
          <p:cNvPr id="2050" name="Picture 2">
            <a:extLst>
              <a:ext uri="{FF2B5EF4-FFF2-40B4-BE49-F238E27FC236}">
                <a16:creationId xmlns:a16="http://schemas.microsoft.com/office/drawing/2014/main" id="{87AE1B5F-B221-4C0D-9E87-70A9C64BD6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88804" y="2133600"/>
            <a:ext cx="6716217"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400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69CA73-438E-443B-B6B2-21A1C0BE6495}"/>
              </a:ext>
            </a:extLst>
          </p:cNvPr>
          <p:cNvSpPr>
            <a:spLocks noGrp="1"/>
          </p:cNvSpPr>
          <p:nvPr>
            <p:ph type="title"/>
          </p:nvPr>
        </p:nvSpPr>
        <p:spPr/>
        <p:txBody>
          <a:bodyPr/>
          <a:lstStyle/>
          <a:p>
            <a:r>
              <a:rPr lang="nb-NO" dirty="0"/>
              <a:t>Barneaktiviteter</a:t>
            </a:r>
          </a:p>
        </p:txBody>
      </p:sp>
      <p:pic>
        <p:nvPicPr>
          <p:cNvPr id="4" name="Picture 6" descr="Et bilde som inneholder tak, gulv, innendørs, flyplass&#10;&#10;Automatisk generert beskrivelse">
            <a:extLst>
              <a:ext uri="{FF2B5EF4-FFF2-40B4-BE49-F238E27FC236}">
                <a16:creationId xmlns:a16="http://schemas.microsoft.com/office/drawing/2014/main" id="{71F397D4-661D-43F9-BF4A-FE8503BAD4A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564" r="8838" b="-2"/>
          <a:stretch/>
        </p:blipFill>
        <p:spPr bwMode="auto">
          <a:xfrm>
            <a:off x="4866570" y="2133600"/>
            <a:ext cx="4360686"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534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F38E71-4A39-41CB-8DF1-EA4995C6EB21}"/>
              </a:ext>
            </a:extLst>
          </p:cNvPr>
          <p:cNvSpPr>
            <a:spLocks noGrp="1"/>
          </p:cNvSpPr>
          <p:nvPr>
            <p:ph type="title"/>
          </p:nvPr>
        </p:nvSpPr>
        <p:spPr/>
        <p:txBody>
          <a:bodyPr/>
          <a:lstStyle/>
          <a:p>
            <a:r>
              <a:rPr lang="nb-NO" dirty="0"/>
              <a:t>Barneklasser</a:t>
            </a:r>
          </a:p>
        </p:txBody>
      </p:sp>
      <p:pic>
        <p:nvPicPr>
          <p:cNvPr id="4" name="Picture 2" descr="Et bilde som inneholder tre, himmel, utendørs, gress&#10;&#10;Automatisk generert beskrivelse">
            <a:extLst>
              <a:ext uri="{FF2B5EF4-FFF2-40B4-BE49-F238E27FC236}">
                <a16:creationId xmlns:a16="http://schemas.microsoft.com/office/drawing/2014/main" id="{9D59703A-CE81-4A87-B289-22E1F321B7F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305" r="6097" b="-2"/>
          <a:stretch/>
        </p:blipFill>
        <p:spPr bwMode="auto">
          <a:xfrm>
            <a:off x="4866570" y="2133600"/>
            <a:ext cx="4360686"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696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18DE18-93FD-4299-941D-35DC1ADE1983}"/>
              </a:ext>
            </a:extLst>
          </p:cNvPr>
          <p:cNvSpPr>
            <a:spLocks noGrp="1"/>
          </p:cNvSpPr>
          <p:nvPr>
            <p:ph type="title"/>
          </p:nvPr>
        </p:nvSpPr>
        <p:spPr/>
        <p:txBody>
          <a:bodyPr/>
          <a:lstStyle/>
          <a:p>
            <a:r>
              <a:rPr lang="nb-NO" dirty="0"/>
              <a:t>Barn- og ungdomsaktiviteter</a:t>
            </a:r>
          </a:p>
        </p:txBody>
      </p:sp>
      <p:pic>
        <p:nvPicPr>
          <p:cNvPr id="1026" name="Picture 2">
            <a:extLst>
              <a:ext uri="{FF2B5EF4-FFF2-40B4-BE49-F238E27FC236}">
                <a16:creationId xmlns:a16="http://schemas.microsoft.com/office/drawing/2014/main" id="{56C4BD51-1958-41D6-803E-9206A54E4B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88804" y="2133600"/>
            <a:ext cx="6716217"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732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E92A39-7E92-4D11-988F-04A971B813AC}"/>
              </a:ext>
            </a:extLst>
          </p:cNvPr>
          <p:cNvSpPr>
            <a:spLocks noGrp="1"/>
          </p:cNvSpPr>
          <p:nvPr>
            <p:ph type="title"/>
          </p:nvPr>
        </p:nvSpPr>
        <p:spPr>
          <a:xfrm>
            <a:off x="1404730" y="450573"/>
            <a:ext cx="9966497" cy="980661"/>
          </a:xfrm>
        </p:spPr>
        <p:txBody>
          <a:bodyPr>
            <a:normAutofit fontScale="90000"/>
          </a:bodyPr>
          <a:lstStyle/>
          <a:p>
            <a:r>
              <a:rPr lang="nb-NO" dirty="0"/>
              <a:t>Et dynamisk samfunn: </a:t>
            </a:r>
            <a:br>
              <a:rPr lang="nb-NO" dirty="0"/>
            </a:br>
            <a:r>
              <a:rPr lang="nb-NO" dirty="0"/>
              <a:t>samfunnsbyggende aktiviteter</a:t>
            </a:r>
          </a:p>
        </p:txBody>
      </p:sp>
      <p:sp>
        <p:nvSpPr>
          <p:cNvPr id="3" name="Plassholder for innhold 2">
            <a:extLst>
              <a:ext uri="{FF2B5EF4-FFF2-40B4-BE49-F238E27FC236}">
                <a16:creationId xmlns:a16="http://schemas.microsoft.com/office/drawing/2014/main" id="{31F376D2-2315-44F3-9573-8941C28A685A}"/>
              </a:ext>
            </a:extLst>
          </p:cNvPr>
          <p:cNvSpPr>
            <a:spLocks noGrp="1"/>
          </p:cNvSpPr>
          <p:nvPr>
            <p:ph idx="1"/>
          </p:nvPr>
        </p:nvSpPr>
        <p:spPr>
          <a:xfrm>
            <a:off x="820772" y="1630017"/>
            <a:ext cx="10550455" cy="5009321"/>
          </a:xfrm>
        </p:spPr>
        <p:txBody>
          <a:bodyPr>
            <a:normAutofit/>
          </a:bodyPr>
          <a:lstStyle/>
          <a:p>
            <a:r>
              <a:rPr lang="nb-NO" sz="2400" b="1" dirty="0"/>
              <a:t>Barneklasser: </a:t>
            </a:r>
            <a:r>
              <a:rPr lang="nb-NO" sz="2400" dirty="0"/>
              <a:t>nærer barns hjerter og sinn.</a:t>
            </a:r>
          </a:p>
          <a:p>
            <a:r>
              <a:rPr lang="nb-NO" sz="2400" b="1" dirty="0"/>
              <a:t>Juniorungdomsgrupper:</a:t>
            </a:r>
            <a:r>
              <a:rPr lang="nb-NO" sz="2400" dirty="0"/>
              <a:t> bidrar til å styrke juniorungdommens (12 - 15 år) krefter og talenter til det beste for deres nabolag og samfunn. </a:t>
            </a:r>
            <a:endParaRPr lang="nb-NO" sz="2400" b="1" dirty="0"/>
          </a:p>
          <a:p>
            <a:r>
              <a:rPr lang="nb-NO" sz="2400" b="1" dirty="0"/>
              <a:t>Studiesirkler:</a:t>
            </a:r>
            <a:r>
              <a:rPr lang="nb-NO" sz="2400" dirty="0"/>
              <a:t> for å lære og tilegne seg kunnskap, ferdigheter og evner til å gjøre tjeneste for samfunnet.</a:t>
            </a:r>
          </a:p>
          <a:p>
            <a:r>
              <a:rPr lang="nb-NO" sz="2400" b="1" dirty="0"/>
              <a:t>Andaktsmøter: </a:t>
            </a:r>
            <a:r>
              <a:rPr lang="nb-NO" sz="2400" dirty="0"/>
              <a:t>både venner og ukjente kan komme sammen, be bønn og reflektere over hellige skrifter med tanke på å styrke samfunnets gudhengivne karakter.</a:t>
            </a:r>
          </a:p>
        </p:txBody>
      </p:sp>
    </p:spTree>
    <p:extLst>
      <p:ext uri="{BB962C8B-B14F-4D97-AF65-F5344CB8AC3E}">
        <p14:creationId xmlns:p14="http://schemas.microsoft.com/office/powerpoint/2010/main" val="2050659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87669" y="624110"/>
            <a:ext cx="4137059" cy="1280890"/>
          </a:xfrm>
        </p:spPr>
        <p:txBody>
          <a:bodyPr>
            <a:normAutofit/>
          </a:bodyPr>
          <a:lstStyle/>
          <a:p>
            <a:pPr>
              <a:lnSpc>
                <a:spcPct val="90000"/>
              </a:lnSpc>
            </a:pPr>
            <a:r>
              <a:rPr lang="nb-NO" sz="2700" b="1" dirty="0"/>
              <a:t>Grunnleggeren, </a:t>
            </a:r>
            <a:r>
              <a:rPr lang="nb-NO" sz="2700" b="1" dirty="0" err="1"/>
              <a:t>Bahá’u’lláh</a:t>
            </a:r>
            <a:r>
              <a:rPr lang="nb-NO" sz="2700" b="1" dirty="0"/>
              <a:t> (1817-1892)</a:t>
            </a:r>
          </a:p>
        </p:txBody>
      </p:sp>
      <p:sp>
        <p:nvSpPr>
          <p:cNvPr id="3" name="Plassholder for innhold 2"/>
          <p:cNvSpPr>
            <a:spLocks noGrp="1"/>
          </p:cNvSpPr>
          <p:nvPr>
            <p:ph idx="1"/>
          </p:nvPr>
        </p:nvSpPr>
        <p:spPr>
          <a:xfrm>
            <a:off x="506437" y="1491175"/>
            <a:ext cx="6457071" cy="5247251"/>
          </a:xfrm>
        </p:spPr>
        <p:txBody>
          <a:bodyPr>
            <a:normAutofit/>
          </a:bodyPr>
          <a:lstStyle/>
          <a:p>
            <a:pPr>
              <a:lnSpc>
                <a:spcPct val="90000"/>
              </a:lnSpc>
            </a:pPr>
            <a:r>
              <a:rPr lang="nb-NO" sz="2400" dirty="0" err="1">
                <a:solidFill>
                  <a:schemeClr val="tx1"/>
                </a:solidFill>
              </a:rPr>
              <a:t>Bahá’u’lláh</a:t>
            </a:r>
            <a:r>
              <a:rPr lang="nb-NO" sz="2400" dirty="0">
                <a:solidFill>
                  <a:schemeClr val="tx1"/>
                </a:solidFill>
              </a:rPr>
              <a:t>, Teheran i 1817. </a:t>
            </a:r>
          </a:p>
          <a:p>
            <a:pPr>
              <a:lnSpc>
                <a:spcPct val="90000"/>
              </a:lnSpc>
            </a:pPr>
            <a:r>
              <a:rPr lang="nb-NO" sz="2400" i="1" dirty="0">
                <a:solidFill>
                  <a:schemeClr val="tx1"/>
                </a:solidFill>
              </a:rPr>
              <a:t>Guds herlighet </a:t>
            </a:r>
            <a:r>
              <a:rPr lang="nb-NO" sz="2400" dirty="0">
                <a:solidFill>
                  <a:schemeClr val="tx1"/>
                </a:solidFill>
              </a:rPr>
              <a:t>eller</a:t>
            </a:r>
            <a:r>
              <a:rPr lang="nb-NO" sz="2400" i="1" dirty="0">
                <a:solidFill>
                  <a:schemeClr val="tx1"/>
                </a:solidFill>
              </a:rPr>
              <a:t> glans.</a:t>
            </a:r>
            <a:endParaRPr lang="nb-NO" sz="2400" dirty="0">
              <a:solidFill>
                <a:schemeClr val="tx1"/>
              </a:solidFill>
            </a:endParaRPr>
          </a:p>
          <a:p>
            <a:pPr>
              <a:lnSpc>
                <a:spcPct val="90000"/>
              </a:lnSpc>
            </a:pPr>
            <a:r>
              <a:rPr lang="nb-NO" sz="2400" dirty="0">
                <a:solidFill>
                  <a:schemeClr val="tx1"/>
                </a:solidFill>
              </a:rPr>
              <a:t>Han kom fra en adelsfamilie.</a:t>
            </a:r>
          </a:p>
          <a:p>
            <a:pPr>
              <a:lnSpc>
                <a:spcPct val="90000"/>
              </a:lnSpc>
            </a:pPr>
            <a:r>
              <a:rPr lang="nb-NO" sz="2400" dirty="0">
                <a:solidFill>
                  <a:schemeClr val="tx1"/>
                </a:solidFill>
              </a:rPr>
              <a:t>«De fattiges far».</a:t>
            </a:r>
          </a:p>
        </p:txBody>
      </p:sp>
      <p:pic>
        <p:nvPicPr>
          <p:cNvPr id="5" name="Bilde 4" descr="Bahjí – Wikipedia">
            <a:extLst>
              <a:ext uri="{FF2B5EF4-FFF2-40B4-BE49-F238E27FC236}">
                <a16:creationId xmlns:a16="http://schemas.microsoft.com/office/drawing/2014/main" id="{5457C861-4E9D-40DE-BDC0-4C20A1AB0A13}"/>
              </a:ext>
            </a:extLst>
          </p:cNvPr>
          <p:cNvPicPr>
            <a:picLocks noChangeAspect="1"/>
          </p:cNvPicPr>
          <p:nvPr/>
        </p:nvPicPr>
        <p:blipFill rotWithShape="1">
          <a:blip r:embed="rId2">
            <a:extLst>
              <a:ext uri="{28A0092B-C50C-407E-A947-70E740481C1C}">
                <a14:useLocalDpi xmlns:a14="http://schemas.microsoft.com/office/drawing/2010/main" val="0"/>
              </a:ext>
            </a:extLst>
          </a:blip>
          <a:srcRect l="15696" r="6184" b="2"/>
          <a:stretch/>
        </p:blipFill>
        <p:spPr>
          <a:xfrm>
            <a:off x="7118252" y="358854"/>
            <a:ext cx="4937760" cy="6379572"/>
          </a:xfrm>
          <a:prstGeom prst="rect">
            <a:avLst/>
          </a:prstGeom>
        </p:spPr>
      </p:pic>
    </p:spTree>
    <p:extLst>
      <p:ext uri="{BB962C8B-B14F-4D97-AF65-F5344CB8AC3E}">
        <p14:creationId xmlns:p14="http://schemas.microsoft.com/office/powerpoint/2010/main" val="1732679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43271" y="117567"/>
            <a:ext cx="2544416" cy="567228"/>
          </a:xfrm>
        </p:spPr>
        <p:txBody>
          <a:bodyPr>
            <a:normAutofit/>
          </a:bodyPr>
          <a:lstStyle/>
          <a:p>
            <a:r>
              <a:rPr lang="nb-NO" sz="2800" b="1" dirty="0"/>
              <a:t>Forfølgelser</a:t>
            </a:r>
          </a:p>
        </p:txBody>
      </p:sp>
      <p:sp>
        <p:nvSpPr>
          <p:cNvPr id="3" name="Plassholder for innhold 2"/>
          <p:cNvSpPr>
            <a:spLocks noGrp="1"/>
          </p:cNvSpPr>
          <p:nvPr>
            <p:ph idx="1"/>
          </p:nvPr>
        </p:nvSpPr>
        <p:spPr>
          <a:xfrm>
            <a:off x="1345474" y="627017"/>
            <a:ext cx="10789919" cy="2686026"/>
          </a:xfrm>
        </p:spPr>
        <p:txBody>
          <a:bodyPr>
            <a:noAutofit/>
          </a:bodyPr>
          <a:lstStyle/>
          <a:p>
            <a:r>
              <a:rPr lang="nb-NO" sz="2400" dirty="0"/>
              <a:t>Forfølgelser i en rekke land.</a:t>
            </a:r>
          </a:p>
          <a:p>
            <a:r>
              <a:rPr lang="nb-NO" sz="2400" dirty="0"/>
              <a:t>I Iran blir de ansett som frafalne muslimer.</a:t>
            </a:r>
          </a:p>
          <a:p>
            <a:r>
              <a:rPr lang="nb-NO" sz="2400" dirty="0"/>
              <a:t>De iranske myndighetene har foretatt arrestasjoner, drap og henrettelser på bahaier.</a:t>
            </a:r>
          </a:p>
          <a:p>
            <a:r>
              <a:rPr lang="nb-NO" sz="2400" dirty="0"/>
              <a:t>Bahaienes eiendommer, forretninger, pensjoner og rett til høyere utdanning er blitt fratatt. </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0570" y="3429000"/>
            <a:ext cx="2664823" cy="3010681"/>
          </a:xfrm>
          <a:prstGeom prst="rect">
            <a:avLst/>
          </a:prstGeom>
        </p:spPr>
      </p:pic>
      <p:pic>
        <p:nvPicPr>
          <p:cNvPr id="5" name="Plassholder for innhold 3" descr="... Liberate i 7 leader della comunità &lt;strong&gt;Baha’i&lt;/strong&gt;” | Iran Human Righ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537" y="3429000"/>
            <a:ext cx="3540033" cy="2990625"/>
          </a:xfrm>
          <a:prstGeom prst="rect">
            <a:avLst/>
          </a:prstGeom>
        </p:spPr>
      </p:pic>
      <p:pic>
        <p:nvPicPr>
          <p:cNvPr id="1026" name="Picture 2" descr="Bilderesultat for bahai religion his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27" y="3429000"/>
            <a:ext cx="4808310" cy="3010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046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92925" y="624111"/>
            <a:ext cx="7541675" cy="652240"/>
          </a:xfrm>
        </p:spPr>
        <p:txBody>
          <a:bodyPr>
            <a:normAutofit fontScale="90000"/>
          </a:bodyPr>
          <a:lstStyle/>
          <a:p>
            <a:r>
              <a:rPr lang="nb-NO" sz="2800" b="1" dirty="0"/>
              <a:t>Noen sitater fra </a:t>
            </a:r>
            <a:r>
              <a:rPr lang="nb-NO" sz="2800" b="1" dirty="0" err="1"/>
              <a:t>Bahá’u’lláhs</a:t>
            </a:r>
            <a:r>
              <a:rPr lang="nb-NO" sz="2800" b="1" dirty="0"/>
              <a:t> skrifter om enhet</a:t>
            </a:r>
            <a:br>
              <a:rPr lang="nb-NO" sz="2800" dirty="0"/>
            </a:br>
            <a:endParaRPr lang="nb-NO" sz="2800" dirty="0"/>
          </a:p>
        </p:txBody>
      </p:sp>
      <p:sp>
        <p:nvSpPr>
          <p:cNvPr id="3" name="Plassholder for innhold 2"/>
          <p:cNvSpPr>
            <a:spLocks noGrp="1"/>
          </p:cNvSpPr>
          <p:nvPr>
            <p:ph idx="1"/>
          </p:nvPr>
        </p:nvSpPr>
        <p:spPr>
          <a:xfrm>
            <a:off x="962991" y="1483830"/>
            <a:ext cx="10488612" cy="5591175"/>
          </a:xfrm>
        </p:spPr>
        <p:txBody>
          <a:bodyPr>
            <a:normAutofit/>
          </a:bodyPr>
          <a:lstStyle/>
          <a:p>
            <a:pPr fontAlgn="base">
              <a:buFont typeface="Wingdings" panose="05000000000000000000" pitchFamily="2" charset="2"/>
              <a:buChar char="v"/>
            </a:pPr>
            <a:r>
              <a:rPr lang="nb-NO" sz="2600" i="1" dirty="0"/>
              <a:t>Jorden er kun ett land og menneskeheten dets innbyggere.</a:t>
            </a:r>
          </a:p>
          <a:p>
            <a:pPr fontAlgn="base">
              <a:buFont typeface="Wingdings" panose="05000000000000000000" pitchFamily="2" charset="2"/>
              <a:buChar char="v"/>
            </a:pPr>
            <a:r>
              <a:rPr lang="nb-NO" sz="2600" i="1" dirty="0"/>
              <a:t>O dere høyt elskede! Enhetens tabernakel er reist. Betrakt ikke hverandre som fremmede… </a:t>
            </a:r>
          </a:p>
          <a:p>
            <a:pPr fontAlgn="base">
              <a:buFont typeface="Wingdings" panose="05000000000000000000" pitchFamily="2" charset="2"/>
              <a:buChar char="v"/>
            </a:pPr>
            <a:r>
              <a:rPr lang="nb-NO" sz="2600" i="1" dirty="0"/>
              <a:t>Omgås tilhengere av alle religioner i en ånd av vennlighet og kameratskap. Dere er fruktene på ett tre og bladene på en gren.</a:t>
            </a:r>
          </a:p>
          <a:p>
            <a:pPr marL="0" indent="0" fontAlgn="base">
              <a:buNone/>
            </a:pPr>
            <a:endParaRPr lang="nb-NO" sz="2600" i="1" dirty="0"/>
          </a:p>
          <a:p>
            <a:pPr marL="0" indent="0">
              <a:buNone/>
            </a:pPr>
            <a:endParaRPr lang="nb-NO" dirty="0"/>
          </a:p>
        </p:txBody>
      </p:sp>
    </p:spTree>
    <p:extLst>
      <p:ext uri="{BB962C8B-B14F-4D97-AF65-F5344CB8AC3E}">
        <p14:creationId xmlns:p14="http://schemas.microsoft.com/office/powerpoint/2010/main" val="726923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92925" y="624111"/>
            <a:ext cx="8911687" cy="671290"/>
          </a:xfrm>
        </p:spPr>
        <p:txBody>
          <a:bodyPr>
            <a:normAutofit/>
          </a:bodyPr>
          <a:lstStyle/>
          <a:p>
            <a:r>
              <a:rPr lang="nb-NO" sz="2800" b="1" dirty="0"/>
              <a:t>Husker du?</a:t>
            </a:r>
          </a:p>
        </p:txBody>
      </p:sp>
      <p:sp>
        <p:nvSpPr>
          <p:cNvPr id="3" name="Plassholder for innhold 2"/>
          <p:cNvSpPr>
            <a:spLocks noGrp="1"/>
          </p:cNvSpPr>
          <p:nvPr>
            <p:ph idx="1"/>
          </p:nvPr>
        </p:nvSpPr>
        <p:spPr>
          <a:xfrm>
            <a:off x="2589212" y="1514475"/>
            <a:ext cx="8915400" cy="4396747"/>
          </a:xfrm>
        </p:spPr>
        <p:txBody>
          <a:bodyPr>
            <a:normAutofit/>
          </a:bodyPr>
          <a:lstStyle/>
          <a:p>
            <a:r>
              <a:rPr lang="nb-NO" sz="2400" dirty="0"/>
              <a:t>Skriv noen nøkkelord om </a:t>
            </a:r>
            <a:r>
              <a:rPr lang="nb-NO" sz="2400" dirty="0" err="1"/>
              <a:t>Bahá’u’lláh</a:t>
            </a:r>
            <a:r>
              <a:rPr lang="nb-NO" sz="2400" dirty="0"/>
              <a:t>!</a:t>
            </a:r>
          </a:p>
          <a:p>
            <a:r>
              <a:rPr lang="nb-NO" sz="2400" dirty="0"/>
              <a:t>Hva tenker bahá'í-religionen om enhet?</a:t>
            </a:r>
          </a:p>
          <a:p>
            <a:r>
              <a:rPr lang="nb-NO" sz="2400" dirty="0"/>
              <a:t>Fortell om noen kjennetegn ved bahá'í-religionen.</a:t>
            </a:r>
          </a:p>
          <a:p>
            <a:pPr marL="0" indent="0">
              <a:buNone/>
            </a:pPr>
            <a:endParaRPr lang="nb-NO" b="1" dirty="0"/>
          </a:p>
          <a:p>
            <a:endParaRPr lang="nb-NO" b="1" dirty="0"/>
          </a:p>
          <a:p>
            <a:endParaRPr lang="nb-NO" b="1" dirty="0"/>
          </a:p>
          <a:p>
            <a:pPr marL="0" indent="0">
              <a:buNone/>
            </a:pPr>
            <a:endParaRPr lang="nb-NO" b="1" dirty="0"/>
          </a:p>
          <a:p>
            <a:endParaRPr lang="nb-NO" b="1" dirty="0"/>
          </a:p>
          <a:p>
            <a:endParaRPr lang="nb-NO" b="1" dirty="0"/>
          </a:p>
          <a:p>
            <a:pPr marL="0" indent="0">
              <a:buNone/>
            </a:pPr>
            <a:r>
              <a:rPr lang="nb-NO" sz="1000" dirty="0">
                <a:solidFill>
                  <a:srgbClr val="0070C0"/>
                </a:solidFill>
                <a:hlinkClick r:id="rId2"/>
              </a:rPr>
              <a:t>http://rle-nett.cappelendamm.no/enkel/seksjon.html?tid=1280539</a:t>
            </a:r>
            <a:endParaRPr lang="nb-NO" sz="1000" dirty="0">
              <a:solidFill>
                <a:srgbClr val="0070C0"/>
              </a:solidFill>
            </a:endParaRPr>
          </a:p>
          <a:p>
            <a:endParaRPr lang="nb-NO" sz="1000" b="1" dirty="0"/>
          </a:p>
          <a:p>
            <a:pPr marL="0" indent="0">
              <a:buNone/>
            </a:pPr>
            <a:endParaRPr lang="nb-NO" b="1" dirty="0"/>
          </a:p>
        </p:txBody>
      </p:sp>
    </p:spTree>
    <p:extLst>
      <p:ext uri="{BB962C8B-B14F-4D97-AF65-F5344CB8AC3E}">
        <p14:creationId xmlns:p14="http://schemas.microsoft.com/office/powerpoint/2010/main" val="3503913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92925" y="624110"/>
            <a:ext cx="8911687" cy="767368"/>
          </a:xfrm>
        </p:spPr>
        <p:txBody>
          <a:bodyPr>
            <a:normAutofit/>
          </a:bodyPr>
          <a:lstStyle/>
          <a:p>
            <a:r>
              <a:rPr lang="nb-NO" sz="3200" b="1" dirty="0"/>
              <a:t>Forslag til ettertanke!</a:t>
            </a:r>
            <a:endParaRPr lang="nb-NO" sz="3200" dirty="0"/>
          </a:p>
        </p:txBody>
      </p:sp>
      <p:sp>
        <p:nvSpPr>
          <p:cNvPr id="3" name="Plassholder for innhold 2"/>
          <p:cNvSpPr>
            <a:spLocks noGrp="1"/>
          </p:cNvSpPr>
          <p:nvPr>
            <p:ph idx="1"/>
          </p:nvPr>
        </p:nvSpPr>
        <p:spPr>
          <a:xfrm>
            <a:off x="2589212" y="1630017"/>
            <a:ext cx="8915400" cy="4281206"/>
          </a:xfrm>
        </p:spPr>
        <p:txBody>
          <a:bodyPr>
            <a:normAutofit fontScale="92500" lnSpcReduction="20000"/>
          </a:bodyPr>
          <a:lstStyle/>
          <a:p>
            <a:r>
              <a:rPr lang="nb-NO" sz="2400" dirty="0"/>
              <a:t>Hva tror du skal til for å skape en rettferdig verden der ingen er spesielt rike eller spesielt fattige?</a:t>
            </a:r>
          </a:p>
          <a:p>
            <a:r>
              <a:rPr lang="nb-NO" sz="2400" dirty="0"/>
              <a:t>Hva tenker du om at alle land i verden skal være ett land med én felles regjering, ett felles språk og én felles domstol? (som likner en føderal styringsmodell i verden).</a:t>
            </a:r>
          </a:p>
          <a:p>
            <a:r>
              <a:rPr lang="nb-NO" sz="2400" dirty="0" err="1"/>
              <a:t>Bahá’íene</a:t>
            </a:r>
            <a:r>
              <a:rPr lang="nb-NO" sz="2400" dirty="0"/>
              <a:t> støtter ulike kvinneprosjekter verden over? Hva tenker du om det?</a:t>
            </a:r>
          </a:p>
          <a:p>
            <a:pPr marL="0" indent="0">
              <a:buNone/>
            </a:pPr>
            <a:endParaRPr lang="nb-NO" sz="2400" dirty="0"/>
          </a:p>
          <a:p>
            <a:pPr marL="0" indent="0">
              <a:buNone/>
            </a:pPr>
            <a:endParaRPr lang="nb-NO" sz="2400" dirty="0"/>
          </a:p>
          <a:p>
            <a:pPr marL="0" indent="0">
              <a:buNone/>
            </a:pPr>
            <a:endParaRPr lang="nb-NO" dirty="0"/>
          </a:p>
          <a:p>
            <a:endParaRPr lang="nb-NO" dirty="0"/>
          </a:p>
          <a:p>
            <a:pPr marL="0" indent="0">
              <a:buNone/>
            </a:pPr>
            <a:r>
              <a:rPr lang="nb-NO" sz="1000" dirty="0">
                <a:solidFill>
                  <a:srgbClr val="0070C0"/>
                </a:solidFill>
                <a:hlinkClick r:id="rId2"/>
              </a:rPr>
              <a:t>http://rle-nett.cappelendamm.no/enkel/seksjon.html?tid=1280539</a:t>
            </a:r>
            <a:endParaRPr lang="nb-NO" sz="1000" dirty="0">
              <a:solidFill>
                <a:srgbClr val="0070C0"/>
              </a:solidFill>
            </a:endParaRPr>
          </a:p>
          <a:p>
            <a:endParaRPr lang="nb-NO" sz="1000" dirty="0"/>
          </a:p>
          <a:p>
            <a:endParaRPr lang="nb-NO" dirty="0"/>
          </a:p>
        </p:txBody>
      </p:sp>
    </p:spTree>
    <p:extLst>
      <p:ext uri="{BB962C8B-B14F-4D97-AF65-F5344CB8AC3E}">
        <p14:creationId xmlns:p14="http://schemas.microsoft.com/office/powerpoint/2010/main" val="2242321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b="1" dirty="0"/>
              <a:t>Til videre arbeid</a:t>
            </a:r>
          </a:p>
        </p:txBody>
      </p:sp>
      <p:sp>
        <p:nvSpPr>
          <p:cNvPr id="3" name="Plassholder for innhold 2"/>
          <p:cNvSpPr>
            <a:spLocks noGrp="1"/>
          </p:cNvSpPr>
          <p:nvPr>
            <p:ph idx="1"/>
          </p:nvPr>
        </p:nvSpPr>
        <p:spPr/>
        <p:txBody>
          <a:bodyPr>
            <a:normAutofit lnSpcReduction="10000"/>
          </a:bodyPr>
          <a:lstStyle/>
          <a:p>
            <a:pPr marL="0" indent="0">
              <a:buNone/>
            </a:pPr>
            <a:r>
              <a:rPr lang="nb-NO" sz="2400" dirty="0"/>
              <a:t>Finn noen likheter og forskjeller mellom </a:t>
            </a:r>
            <a:r>
              <a:rPr lang="nb-NO" sz="2400" dirty="0">
                <a:solidFill>
                  <a:srgbClr val="000000"/>
                </a:solidFill>
              </a:rPr>
              <a:t>bahá'í</a:t>
            </a:r>
            <a:r>
              <a:rPr lang="nb-NO" sz="2400" dirty="0"/>
              <a:t> og én annen verdensreligion.</a:t>
            </a:r>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r>
              <a:rPr lang="nb-NO" sz="1000" dirty="0">
                <a:solidFill>
                  <a:srgbClr val="0070C0"/>
                </a:solidFill>
                <a:hlinkClick r:id="rId2"/>
              </a:rPr>
              <a:t>http://rle-nett.cappelendamm.no/enkel/seksjon.html?tid=1280539</a:t>
            </a:r>
            <a:endParaRPr lang="nb-NO" sz="1000" dirty="0">
              <a:solidFill>
                <a:srgbClr val="0070C0"/>
              </a:solidFill>
            </a:endParaRPr>
          </a:p>
          <a:p>
            <a:pPr marL="0" indent="0">
              <a:buNone/>
            </a:pPr>
            <a:endParaRPr lang="nb-NO" dirty="0"/>
          </a:p>
        </p:txBody>
      </p:sp>
    </p:spTree>
    <p:extLst>
      <p:ext uri="{BB962C8B-B14F-4D97-AF65-F5344CB8AC3E}">
        <p14:creationId xmlns:p14="http://schemas.microsoft.com/office/powerpoint/2010/main" val="334929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92925" y="624110"/>
            <a:ext cx="8911687" cy="721364"/>
          </a:xfrm>
        </p:spPr>
        <p:txBody>
          <a:bodyPr>
            <a:normAutofit/>
          </a:bodyPr>
          <a:lstStyle/>
          <a:p>
            <a:r>
              <a:rPr lang="nb-NO" sz="3200" b="1" dirty="0"/>
              <a:t>Kilder</a:t>
            </a:r>
          </a:p>
        </p:txBody>
      </p:sp>
      <p:sp>
        <p:nvSpPr>
          <p:cNvPr id="3" name="Plassholder for innhold 2"/>
          <p:cNvSpPr>
            <a:spLocks noGrp="1"/>
          </p:cNvSpPr>
          <p:nvPr>
            <p:ph idx="1"/>
          </p:nvPr>
        </p:nvSpPr>
        <p:spPr>
          <a:xfrm>
            <a:off x="2589212" y="1345474"/>
            <a:ext cx="8915400" cy="4565748"/>
          </a:xfrm>
        </p:spPr>
        <p:txBody>
          <a:bodyPr>
            <a:normAutofit/>
          </a:bodyPr>
          <a:lstStyle/>
          <a:p>
            <a:r>
              <a:rPr lang="nb-NO" dirty="0">
                <a:solidFill>
                  <a:srgbClr val="0070C0"/>
                </a:solidFill>
                <a:hlinkClick r:id="rId2">
                  <a:extLst>
                    <a:ext uri="{A12FA001-AC4F-418D-AE19-62706E023703}">
                      <ahyp:hlinkClr xmlns:ahyp="http://schemas.microsoft.com/office/drawing/2018/hyperlinkcolor" val="tx"/>
                    </a:ext>
                  </a:extLst>
                </a:hlinkClick>
              </a:rPr>
              <a:t>www.bahai.no</a:t>
            </a:r>
            <a:r>
              <a:rPr lang="nb-NO" dirty="0">
                <a:solidFill>
                  <a:srgbClr val="0070C0"/>
                </a:solidFill>
              </a:rPr>
              <a:t> </a:t>
            </a:r>
            <a:r>
              <a:rPr lang="nb-NO" dirty="0"/>
              <a:t>(Offisiell nettside for bahaier i Norge)</a:t>
            </a:r>
          </a:p>
          <a:p>
            <a:r>
              <a:rPr lang="nb-NO" dirty="0">
                <a:solidFill>
                  <a:srgbClr val="0070C0"/>
                </a:solidFill>
                <a:hlinkClick r:id="rId3">
                  <a:extLst>
                    <a:ext uri="{A12FA001-AC4F-418D-AE19-62706E023703}">
                      <ahyp:hlinkClr xmlns:ahyp="http://schemas.microsoft.com/office/drawing/2018/hyperlinkcolor" val="tx"/>
                    </a:ext>
                  </a:extLst>
                </a:hlinkClick>
              </a:rPr>
              <a:t>www.bahai.org</a:t>
            </a:r>
            <a:r>
              <a:rPr lang="nb-NO" dirty="0">
                <a:solidFill>
                  <a:srgbClr val="0070C0"/>
                </a:solidFill>
              </a:rPr>
              <a:t> </a:t>
            </a:r>
            <a:r>
              <a:rPr lang="nb-NO" dirty="0"/>
              <a:t>(Offisiell nettside for bahaier i verden)</a:t>
            </a:r>
            <a:endParaRPr lang="nb-NO" dirty="0">
              <a:solidFill>
                <a:srgbClr val="0070C0"/>
              </a:solidFill>
            </a:endParaRPr>
          </a:p>
          <a:p>
            <a:r>
              <a:rPr lang="nb-NO" dirty="0">
                <a:solidFill>
                  <a:srgbClr val="0070C0"/>
                </a:solidFill>
                <a:hlinkClick r:id="rId4">
                  <a:extLst>
                    <a:ext uri="{A12FA001-AC4F-418D-AE19-62706E023703}">
                      <ahyp:hlinkClr xmlns:ahyp="http://schemas.microsoft.com/office/drawing/2018/hyperlinkcolor" val="tx"/>
                    </a:ext>
                  </a:extLst>
                </a:hlinkClick>
              </a:rPr>
              <a:t>http://rle-nett.cappelendamm.no/enkel/seksjon.html?tid=1280539</a:t>
            </a:r>
            <a:endParaRPr lang="nb-NO" dirty="0">
              <a:solidFill>
                <a:srgbClr val="0070C0"/>
              </a:solidFill>
            </a:endParaRPr>
          </a:p>
          <a:p>
            <a:r>
              <a:rPr lang="nb-NO" dirty="0">
                <a:solidFill>
                  <a:srgbClr val="0070C0"/>
                </a:solidFill>
                <a:hlinkClick r:id="rId5">
                  <a:extLst>
                    <a:ext uri="{A12FA001-AC4F-418D-AE19-62706E023703}">
                      <ahyp:hlinkClr xmlns:ahyp="http://schemas.microsoft.com/office/drawing/2018/hyperlinkcolor" val="tx"/>
                    </a:ext>
                  </a:extLst>
                </a:hlinkClick>
              </a:rPr>
              <a:t>https://no.wikipedia.org/wiki/Bah%C3%A1%27%C3%AD</a:t>
            </a:r>
            <a:endParaRPr lang="nb-NO" dirty="0">
              <a:solidFill>
                <a:srgbClr val="0070C0"/>
              </a:solidFill>
            </a:endParaRPr>
          </a:p>
          <a:p>
            <a:r>
              <a:rPr lang="nb-NO" dirty="0"/>
              <a:t>Geir Winje: En kort presentasjon av Baha’i. Troen på enhet, 2004: </a:t>
            </a:r>
            <a:r>
              <a:rPr lang="nb-NO" dirty="0">
                <a:solidFill>
                  <a:srgbClr val="0070C0"/>
                </a:solidFill>
                <a:hlinkClick r:id="rId6">
                  <a:extLst>
                    <a:ext uri="{A12FA001-AC4F-418D-AE19-62706E023703}">
                      <ahyp:hlinkClr xmlns:ahyp="http://schemas.microsoft.com/office/drawing/2018/hyperlinkcolor" val="tx"/>
                    </a:ext>
                  </a:extLst>
                </a:hlinkClick>
              </a:rPr>
              <a:t>www.geirwinje.no/onewebmedia/bahai.pdf</a:t>
            </a:r>
            <a:endParaRPr lang="nb-NO" dirty="0">
              <a:solidFill>
                <a:srgbClr val="0070C0"/>
              </a:solidFill>
            </a:endParaRPr>
          </a:p>
          <a:p>
            <a:r>
              <a:rPr lang="nb-NO" dirty="0"/>
              <a:t>Bildesamling: </a:t>
            </a:r>
            <a:r>
              <a:rPr lang="nb-NO" dirty="0">
                <a:solidFill>
                  <a:srgbClr val="0070C0"/>
                </a:solidFill>
                <a:hlinkClick r:id="rId7">
                  <a:extLst>
                    <a:ext uri="{A12FA001-AC4F-418D-AE19-62706E023703}">
                      <ahyp:hlinkClr xmlns:ahyp="http://schemas.microsoft.com/office/drawing/2018/hyperlinkcolor" val="tx"/>
                    </a:ext>
                  </a:extLst>
                </a:hlinkClick>
              </a:rPr>
              <a:t>www.google.com/bahai</a:t>
            </a:r>
            <a:endParaRPr lang="nb-NO" dirty="0">
              <a:solidFill>
                <a:srgbClr val="0070C0"/>
              </a:solidFill>
            </a:endParaRPr>
          </a:p>
          <a:p>
            <a:r>
              <a:rPr lang="nb-NO" dirty="0"/>
              <a:t>Gloria </a:t>
            </a:r>
            <a:r>
              <a:rPr lang="nb-NO" dirty="0" err="1"/>
              <a:t>Faizi</a:t>
            </a:r>
            <a:r>
              <a:rPr lang="nb-NO" dirty="0"/>
              <a:t> (1997): </a:t>
            </a:r>
            <a:r>
              <a:rPr lang="nb-NO" dirty="0" err="1"/>
              <a:t>Baha’i</a:t>
            </a:r>
            <a:r>
              <a:rPr lang="nb-NO" dirty="0"/>
              <a:t>-troen, Innføring i en verdensreligion: norsk utgave, Bahai forlag (2007).</a:t>
            </a:r>
          </a:p>
          <a:p>
            <a:pPr marL="0" indent="0">
              <a:buNone/>
            </a:pPr>
            <a:endParaRPr lang="nb-NO" dirty="0"/>
          </a:p>
          <a:p>
            <a:endParaRPr lang="nb-NO" dirty="0"/>
          </a:p>
          <a:p>
            <a:pPr marL="0" indent="0">
              <a:buNone/>
            </a:pPr>
            <a:endParaRPr lang="nb-NO" dirty="0"/>
          </a:p>
          <a:p>
            <a:endParaRPr lang="nb-NO" dirty="0"/>
          </a:p>
        </p:txBody>
      </p:sp>
    </p:spTree>
    <p:extLst>
      <p:ext uri="{BB962C8B-B14F-4D97-AF65-F5344CB8AC3E}">
        <p14:creationId xmlns:p14="http://schemas.microsoft.com/office/powerpoint/2010/main" val="4195900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87669" y="624110"/>
            <a:ext cx="4137059" cy="1280890"/>
          </a:xfrm>
        </p:spPr>
        <p:txBody>
          <a:bodyPr>
            <a:normAutofit/>
          </a:bodyPr>
          <a:lstStyle/>
          <a:p>
            <a:r>
              <a:rPr lang="nb-NO" sz="3200" dirty="0"/>
              <a:t>Bahá'í-troen</a:t>
            </a:r>
          </a:p>
        </p:txBody>
      </p:sp>
      <p:sp>
        <p:nvSpPr>
          <p:cNvPr id="3" name="Plassholder for innhold 2"/>
          <p:cNvSpPr>
            <a:spLocks noGrp="1"/>
          </p:cNvSpPr>
          <p:nvPr>
            <p:ph idx="1"/>
          </p:nvPr>
        </p:nvSpPr>
        <p:spPr>
          <a:xfrm>
            <a:off x="745589" y="1533378"/>
            <a:ext cx="5994784" cy="4377844"/>
          </a:xfrm>
        </p:spPr>
        <p:txBody>
          <a:bodyPr>
            <a:noAutofit/>
          </a:bodyPr>
          <a:lstStyle/>
          <a:p>
            <a:r>
              <a:rPr lang="nb-NO" sz="2400" dirty="0">
                <a:solidFill>
                  <a:srgbClr val="000000"/>
                </a:solidFill>
              </a:rPr>
              <a:t>Monoteistisk religion. </a:t>
            </a:r>
          </a:p>
          <a:p>
            <a:r>
              <a:rPr lang="nb-NO" sz="2400" dirty="0">
                <a:solidFill>
                  <a:srgbClr val="000000"/>
                </a:solidFill>
              </a:rPr>
              <a:t>Den yngste verdensreligion. </a:t>
            </a:r>
          </a:p>
          <a:p>
            <a:r>
              <a:rPr lang="nb-NO" sz="2400" dirty="0">
                <a:solidFill>
                  <a:srgbClr val="000000"/>
                </a:solidFill>
              </a:rPr>
              <a:t>En selvstendig religion. </a:t>
            </a:r>
          </a:p>
          <a:p>
            <a:r>
              <a:rPr lang="nb-NO" sz="2400" dirty="0">
                <a:solidFill>
                  <a:srgbClr val="000000"/>
                </a:solidFill>
              </a:rPr>
              <a:t>I Persia i 1844.</a:t>
            </a:r>
          </a:p>
          <a:p>
            <a:r>
              <a:rPr lang="nb-NO" sz="2400" dirty="0">
                <a:solidFill>
                  <a:srgbClr val="000000"/>
                </a:solidFill>
              </a:rPr>
              <a:t>Seks millioner i verden.</a:t>
            </a:r>
          </a:p>
          <a:p>
            <a:r>
              <a:rPr lang="nb-NO" sz="2400" dirty="0">
                <a:solidFill>
                  <a:srgbClr val="000000"/>
                </a:solidFill>
              </a:rPr>
              <a:t>Ca. 1200 Bahá'íer i Norge.</a:t>
            </a:r>
          </a:p>
        </p:txBody>
      </p:sp>
      <p:pic>
        <p:nvPicPr>
          <p:cNvPr id="5" name="Plassholder for innhold 3">
            <a:extLst>
              <a:ext uri="{FF2B5EF4-FFF2-40B4-BE49-F238E27FC236}">
                <a16:creationId xmlns:a16="http://schemas.microsoft.com/office/drawing/2014/main" id="{BD340C0C-C2A0-4E3F-90F9-D33CA701A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0373" y="2271376"/>
            <a:ext cx="5451627" cy="3720735"/>
          </a:xfrm>
          <a:prstGeom prst="rect">
            <a:avLst/>
          </a:prstGeom>
        </p:spPr>
      </p:pic>
    </p:spTree>
    <p:extLst>
      <p:ext uri="{BB962C8B-B14F-4D97-AF65-F5344CB8AC3E}">
        <p14:creationId xmlns:p14="http://schemas.microsoft.com/office/powerpoint/2010/main" val="2172446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87669" y="154746"/>
            <a:ext cx="5543125" cy="971689"/>
          </a:xfrm>
        </p:spPr>
        <p:txBody>
          <a:bodyPr>
            <a:normAutofit/>
          </a:bodyPr>
          <a:lstStyle/>
          <a:p>
            <a:pPr>
              <a:lnSpc>
                <a:spcPct val="90000"/>
              </a:lnSpc>
            </a:pPr>
            <a:r>
              <a:rPr lang="nb-NO" sz="2700" b="1" dirty="0"/>
              <a:t>Hvordan begynte det?</a:t>
            </a:r>
            <a:br>
              <a:rPr lang="nb-NO" sz="2700" b="1" dirty="0"/>
            </a:br>
            <a:r>
              <a:rPr lang="nb-NO" sz="2700" b="1" dirty="0"/>
              <a:t>Forløperen, Bab (1819-1850)</a:t>
            </a:r>
          </a:p>
        </p:txBody>
      </p:sp>
      <p:sp>
        <p:nvSpPr>
          <p:cNvPr id="3" name="Plassholder for innhold 2"/>
          <p:cNvSpPr>
            <a:spLocks noGrp="1"/>
          </p:cNvSpPr>
          <p:nvPr>
            <p:ph idx="1"/>
          </p:nvPr>
        </p:nvSpPr>
        <p:spPr>
          <a:xfrm>
            <a:off x="450573" y="1232452"/>
            <a:ext cx="7076661" cy="5168348"/>
          </a:xfrm>
        </p:spPr>
        <p:txBody>
          <a:bodyPr>
            <a:noAutofit/>
          </a:bodyPr>
          <a:lstStyle/>
          <a:p>
            <a:pPr>
              <a:lnSpc>
                <a:spcPct val="90000"/>
              </a:lnSpc>
            </a:pPr>
            <a:r>
              <a:rPr lang="nb-NO" sz="2400" dirty="0">
                <a:solidFill>
                  <a:schemeClr val="tx1"/>
                </a:solidFill>
              </a:rPr>
              <a:t>«</a:t>
            </a:r>
            <a:r>
              <a:rPr lang="nb-NO" sz="2400" dirty="0" err="1">
                <a:solidFill>
                  <a:schemeClr val="tx1"/>
                </a:solidFill>
              </a:rPr>
              <a:t>Báb</a:t>
            </a:r>
            <a:r>
              <a:rPr lang="nb-NO" sz="2400" dirty="0">
                <a:solidFill>
                  <a:schemeClr val="tx1"/>
                </a:solidFill>
              </a:rPr>
              <a:t>» betyr «Porten». </a:t>
            </a:r>
          </a:p>
          <a:p>
            <a:pPr>
              <a:lnSpc>
                <a:spcPct val="90000"/>
              </a:lnSpc>
            </a:pPr>
            <a:r>
              <a:rPr lang="nb-NO" sz="2400" dirty="0">
                <a:solidFill>
                  <a:schemeClr val="tx1"/>
                </a:solidFill>
              </a:rPr>
              <a:t>En «ventet profet» og forløperen til en ny åpenbaring fra Gud, 1844.</a:t>
            </a:r>
          </a:p>
          <a:p>
            <a:pPr>
              <a:lnSpc>
                <a:spcPct val="90000"/>
              </a:lnSpc>
            </a:pPr>
            <a:r>
              <a:rPr lang="nb-NO" sz="2400" dirty="0">
                <a:solidFill>
                  <a:schemeClr val="tx1"/>
                </a:solidFill>
              </a:rPr>
              <a:t>Budskapet om et mer rettferdig samfunn uten religiøse fordommer og overtro.</a:t>
            </a:r>
          </a:p>
          <a:p>
            <a:pPr>
              <a:lnSpc>
                <a:spcPct val="90000"/>
              </a:lnSpc>
            </a:pPr>
            <a:r>
              <a:rPr lang="nb-NO" sz="2400" dirty="0">
                <a:solidFill>
                  <a:schemeClr val="tx1"/>
                </a:solidFill>
              </a:rPr>
              <a:t>Mange mennesker, deriblant </a:t>
            </a:r>
            <a:r>
              <a:rPr lang="nb-NO" sz="2400" dirty="0" err="1">
                <a:solidFill>
                  <a:schemeClr val="tx1"/>
                </a:solidFill>
              </a:rPr>
              <a:t>Bahá’u’lláh</a:t>
            </a:r>
            <a:r>
              <a:rPr lang="nb-NO" sz="2400" dirty="0">
                <a:solidFill>
                  <a:schemeClr val="tx1"/>
                </a:solidFill>
              </a:rPr>
              <a:t> vendte seg til troen på ham.</a:t>
            </a:r>
          </a:p>
          <a:p>
            <a:pPr>
              <a:lnSpc>
                <a:spcPct val="90000"/>
              </a:lnSpc>
            </a:pPr>
            <a:r>
              <a:rPr lang="nb-NO" sz="2400" dirty="0">
                <a:solidFill>
                  <a:schemeClr val="tx1"/>
                </a:solidFill>
              </a:rPr>
              <a:t>Voldsomt fiendskap hos det muslimske presteskapet og myndighetene i landet. </a:t>
            </a:r>
          </a:p>
          <a:p>
            <a:pPr>
              <a:lnSpc>
                <a:spcPct val="90000"/>
              </a:lnSpc>
            </a:pPr>
            <a:r>
              <a:rPr lang="nb-NO" sz="2400" dirty="0">
                <a:solidFill>
                  <a:schemeClr val="tx1"/>
                </a:solidFill>
              </a:rPr>
              <a:t>Fengslet og henrettet i 1850. </a:t>
            </a:r>
          </a:p>
          <a:p>
            <a:pPr>
              <a:lnSpc>
                <a:spcPct val="90000"/>
              </a:lnSpc>
            </a:pPr>
            <a:r>
              <a:rPr lang="nb-NO" sz="2400" dirty="0">
                <a:solidFill>
                  <a:schemeClr val="tx1"/>
                </a:solidFill>
              </a:rPr>
              <a:t>Etterlot seg mange bøker.  </a:t>
            </a:r>
          </a:p>
        </p:txBody>
      </p:sp>
      <p:pic>
        <p:nvPicPr>
          <p:cNvPr id="5" name="Picture 2" descr="https://lh3.googleusercontent.com/lYdBBxF3fX8pcZXA-R0EmBvjFUwBOKTx5ibIzZ194ppDVc8N-T388QlR3UNvc-DyErInqaiHqvQ2H-tNeozNJnGaTwIucvo-exsKvqi65qR1mMIAGZbAmTPLZZf6Uk0wdsegzZ7k5LT-6q1Znp3NyhB0VNj-DEGYNwNNemQZo5VFj812FkV0BGL4ylWhemofRdEHI2YZWfEhiS_3gLmdXcdlbE6dJaq-PPWvX5a57HmF1waNnm_Qz0LwRLteEuJWRFCDSIJJNqNC57zivXb87Y67DjPsUkNYQAGnJG126by0dzA3z2wNbb8i4IewhwFENZn4sxPt4uTYHruCPMZSKG9ISHDZlQhBePm26_pxrOlwsDdkmm-fIbv9qZqgxrUFNxeGwPq1gUghU0ObmSTQ-62U16WBHXZKeY7qfFQ0hl1h3p40sl5tHmtuMONHeCngHibF8LzF2ohB5JO0A7n34YifWY0SyIGROywH8kpZv676WbqGqNBxdNVFR3JAxnvAMaSIwVYw3sEOaOgG4ugrAZtFY6_Ll32fWObX0cRXOgdVwJ0mkqwiOa-401oDdBUTjVFVWE6dNiEjc-d_rYCcZdyE4CQxrf93muRjG1Nk-uPxmha6DQXoDA=w1064-h798-no">
            <a:extLst>
              <a:ext uri="{FF2B5EF4-FFF2-40B4-BE49-F238E27FC236}">
                <a16:creationId xmlns:a16="http://schemas.microsoft.com/office/drawing/2014/main" id="{869763A4-1742-4EAD-ACAD-E16F0DA822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00" r="5584" b="-3"/>
          <a:stretch/>
        </p:blipFill>
        <p:spPr bwMode="auto">
          <a:xfrm>
            <a:off x="7651298" y="141493"/>
            <a:ext cx="4540702" cy="6259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365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92925" y="624110"/>
            <a:ext cx="4260051" cy="652031"/>
          </a:xfrm>
        </p:spPr>
        <p:txBody>
          <a:bodyPr>
            <a:normAutofit fontScale="90000"/>
          </a:bodyPr>
          <a:lstStyle/>
          <a:p>
            <a:r>
              <a:rPr lang="nb-NO" b="1" dirty="0"/>
              <a:t>Det Svarte Hull</a:t>
            </a:r>
            <a:br>
              <a:rPr lang="nb-NO" b="1" dirty="0"/>
            </a:br>
            <a:endParaRPr lang="nb-NO" b="1" dirty="0"/>
          </a:p>
        </p:txBody>
      </p:sp>
      <p:sp>
        <p:nvSpPr>
          <p:cNvPr id="3" name="Plassholder for innhold 2"/>
          <p:cNvSpPr>
            <a:spLocks noGrp="1"/>
          </p:cNvSpPr>
          <p:nvPr>
            <p:ph idx="1"/>
          </p:nvPr>
        </p:nvSpPr>
        <p:spPr>
          <a:xfrm>
            <a:off x="1070463" y="1515291"/>
            <a:ext cx="8283087" cy="5342708"/>
          </a:xfrm>
        </p:spPr>
        <p:txBody>
          <a:bodyPr>
            <a:normAutofit/>
          </a:bodyPr>
          <a:lstStyle/>
          <a:p>
            <a:r>
              <a:rPr lang="nb-NO" sz="2400" dirty="0"/>
              <a:t>Bahaullah som en av de fremste forsvarerne av Babs sak.</a:t>
            </a:r>
          </a:p>
          <a:p>
            <a:r>
              <a:rPr lang="nb-NO" sz="2400" dirty="0"/>
              <a:t>Fangene i skitt og mørke med tunge lenker rundt nakken mens de ventet å bli henrettet.</a:t>
            </a:r>
          </a:p>
          <a:p>
            <a:r>
              <a:rPr lang="nb-NO" sz="2400" dirty="0"/>
              <a:t>I fangehullet fikk </a:t>
            </a:r>
            <a:r>
              <a:rPr lang="nb-NO" sz="2400" dirty="0" err="1"/>
              <a:t>Bahá’u’lláh</a:t>
            </a:r>
            <a:r>
              <a:rPr lang="nb-NO" sz="2400" dirty="0"/>
              <a:t> åpenbaringer fra Gud.</a:t>
            </a:r>
          </a:p>
          <a:p>
            <a:r>
              <a:rPr lang="nb-NO" sz="2400" dirty="0"/>
              <a:t>«</a:t>
            </a:r>
            <a:r>
              <a:rPr lang="nb-NO" sz="2400" b="1" i="1" dirty="0"/>
              <a:t>Sannelig, vi vil gjøre deg seierrik ved deg selv og din penn. Sørg ikke over det som har tilstøtt deg, og frykt ikke, for du er trygg. Om kort tid vil Gud oppreise jordens skatter</a:t>
            </a:r>
            <a:r>
              <a:rPr lang="nb-NO" sz="2400" dirty="0"/>
              <a:t>».</a:t>
            </a:r>
          </a:p>
          <a:p>
            <a:pPr marL="0" indent="0">
              <a:buNone/>
            </a:pPr>
            <a:endParaRPr lang="nb-NO" dirty="0"/>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7825" y="249271"/>
            <a:ext cx="2924175" cy="5485323"/>
          </a:xfrm>
          <a:prstGeom prst="rect">
            <a:avLst/>
          </a:prstGeom>
        </p:spPr>
      </p:pic>
    </p:spTree>
    <p:extLst>
      <p:ext uri="{BB962C8B-B14F-4D97-AF65-F5344CB8AC3E}">
        <p14:creationId xmlns:p14="http://schemas.microsoft.com/office/powerpoint/2010/main" val="1492058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ED5A71-3E73-4A90-8101-8E59F4625BB7}"/>
              </a:ext>
            </a:extLst>
          </p:cNvPr>
          <p:cNvSpPr>
            <a:spLocks noGrp="1"/>
          </p:cNvSpPr>
          <p:nvPr>
            <p:ph type="title"/>
          </p:nvPr>
        </p:nvSpPr>
        <p:spPr>
          <a:xfrm>
            <a:off x="1687669" y="624110"/>
            <a:ext cx="4408331" cy="1280890"/>
          </a:xfrm>
        </p:spPr>
        <p:txBody>
          <a:bodyPr>
            <a:normAutofit/>
          </a:bodyPr>
          <a:lstStyle/>
          <a:p>
            <a:r>
              <a:rPr lang="nb-NO" sz="3200" b="1" dirty="0" err="1"/>
              <a:t>Bahá’u’lláhs</a:t>
            </a:r>
            <a:r>
              <a:rPr lang="nb-NO" sz="3200" b="1" dirty="0"/>
              <a:t> liv i eksil</a:t>
            </a:r>
            <a:endParaRPr lang="nb-NO" sz="3200" dirty="0"/>
          </a:p>
        </p:txBody>
      </p:sp>
      <p:sp>
        <p:nvSpPr>
          <p:cNvPr id="1030" name="Content Placeholder 1029">
            <a:extLst>
              <a:ext uri="{FF2B5EF4-FFF2-40B4-BE49-F238E27FC236}">
                <a16:creationId xmlns:a16="http://schemas.microsoft.com/office/drawing/2014/main" id="{4C6ED107-5117-4B1D-9D6C-FE2D5CA94B21}"/>
              </a:ext>
            </a:extLst>
          </p:cNvPr>
          <p:cNvSpPr>
            <a:spLocks noGrp="1"/>
          </p:cNvSpPr>
          <p:nvPr>
            <p:ph idx="1"/>
          </p:nvPr>
        </p:nvSpPr>
        <p:spPr>
          <a:xfrm>
            <a:off x="113885" y="1350499"/>
            <a:ext cx="6371321" cy="5507502"/>
          </a:xfrm>
        </p:spPr>
        <p:txBody>
          <a:bodyPr>
            <a:normAutofit/>
          </a:bodyPr>
          <a:lstStyle/>
          <a:p>
            <a:pPr>
              <a:lnSpc>
                <a:spcPct val="90000"/>
              </a:lnSpc>
            </a:pPr>
            <a:r>
              <a:rPr lang="nb-NO" sz="2400" dirty="0">
                <a:solidFill>
                  <a:srgbClr val="000000"/>
                </a:solidFill>
              </a:rPr>
              <a:t>Ble løslatt og forvist fra hjemlandet. </a:t>
            </a:r>
          </a:p>
          <a:p>
            <a:pPr>
              <a:lnSpc>
                <a:spcPct val="90000"/>
              </a:lnSpc>
            </a:pPr>
            <a:r>
              <a:rPr lang="nb-NO" sz="2400" dirty="0">
                <a:solidFill>
                  <a:srgbClr val="000000"/>
                </a:solidFill>
              </a:rPr>
              <a:t>I Baghdad, hvor han erklærte seg som profet.</a:t>
            </a:r>
          </a:p>
          <a:p>
            <a:pPr>
              <a:lnSpc>
                <a:spcPct val="90000"/>
              </a:lnSpc>
            </a:pPr>
            <a:r>
              <a:rPr lang="nb-NO" sz="2400" dirty="0">
                <a:solidFill>
                  <a:srgbClr val="000000"/>
                </a:solidFill>
              </a:rPr>
              <a:t>Deretter sendt til Istanbul og Adrianopel.</a:t>
            </a:r>
          </a:p>
          <a:p>
            <a:pPr>
              <a:lnSpc>
                <a:spcPct val="90000"/>
              </a:lnSpc>
            </a:pPr>
            <a:r>
              <a:rPr lang="nb-NO" sz="2400" dirty="0">
                <a:solidFill>
                  <a:srgbClr val="000000"/>
                </a:solidFill>
              </a:rPr>
              <a:t>Til slutt byen Akka i Palestina, dagens Israel.</a:t>
            </a:r>
          </a:p>
          <a:p>
            <a:pPr>
              <a:lnSpc>
                <a:spcPct val="90000"/>
              </a:lnSpc>
            </a:pPr>
            <a:r>
              <a:rPr lang="nb-NO" sz="2400" dirty="0">
                <a:solidFill>
                  <a:srgbClr val="000000"/>
                </a:solidFill>
              </a:rPr>
              <a:t>Levde 40 år i eksil.</a:t>
            </a:r>
          </a:p>
          <a:p>
            <a:pPr>
              <a:lnSpc>
                <a:spcPct val="90000"/>
              </a:lnSpc>
            </a:pPr>
            <a:r>
              <a:rPr lang="nb-NO" sz="2400" dirty="0">
                <a:solidFill>
                  <a:srgbClr val="000000"/>
                </a:solidFill>
              </a:rPr>
              <a:t>Døde i 1892.</a:t>
            </a:r>
          </a:p>
          <a:p>
            <a:pPr>
              <a:lnSpc>
                <a:spcPct val="90000"/>
              </a:lnSpc>
            </a:pPr>
            <a:endParaRPr lang="nb-NO" sz="2400" dirty="0">
              <a:solidFill>
                <a:srgbClr val="000000"/>
              </a:solidFill>
            </a:endParaRPr>
          </a:p>
          <a:p>
            <a:pPr marL="0" indent="0">
              <a:lnSpc>
                <a:spcPct val="90000"/>
              </a:lnSpc>
              <a:buNone/>
            </a:pPr>
            <a:endParaRPr lang="en-US" sz="1500" dirty="0">
              <a:solidFill>
                <a:srgbClr val="000000"/>
              </a:solidFill>
            </a:endParaRPr>
          </a:p>
        </p:txBody>
      </p:sp>
      <p:pic>
        <p:nvPicPr>
          <p:cNvPr id="3" name="Picture 2" descr="Bilderesultater for map of bahaullahs travel">
            <a:extLst>
              <a:ext uri="{FF2B5EF4-FFF2-40B4-BE49-F238E27FC236}">
                <a16:creationId xmlns:a16="http://schemas.microsoft.com/office/drawing/2014/main" id="{F1018DA2-7B11-4C22-906F-84676958E60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26488" y="1377826"/>
            <a:ext cx="5451627" cy="410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157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87669" y="624110"/>
            <a:ext cx="4137059" cy="780620"/>
          </a:xfrm>
        </p:spPr>
        <p:txBody>
          <a:bodyPr>
            <a:normAutofit/>
          </a:bodyPr>
          <a:lstStyle/>
          <a:p>
            <a:r>
              <a:rPr lang="nb-NO" sz="3200" b="1" dirty="0" err="1"/>
              <a:t>Bahá’u’lláhs</a:t>
            </a:r>
            <a:r>
              <a:rPr lang="nb-NO" sz="3200" b="1" dirty="0"/>
              <a:t> grav</a:t>
            </a:r>
          </a:p>
        </p:txBody>
      </p:sp>
      <p:sp>
        <p:nvSpPr>
          <p:cNvPr id="3" name="Plassholder for innhold 2"/>
          <p:cNvSpPr>
            <a:spLocks noGrp="1"/>
          </p:cNvSpPr>
          <p:nvPr>
            <p:ph idx="1"/>
          </p:nvPr>
        </p:nvSpPr>
        <p:spPr>
          <a:xfrm>
            <a:off x="886265" y="1139483"/>
            <a:ext cx="11155680" cy="5718517"/>
          </a:xfrm>
        </p:spPr>
        <p:txBody>
          <a:bodyPr>
            <a:normAutofit/>
          </a:bodyPr>
          <a:lstStyle/>
          <a:p>
            <a:pPr marL="0" indent="0">
              <a:lnSpc>
                <a:spcPct val="90000"/>
              </a:lnSpc>
              <a:buNone/>
            </a:pPr>
            <a:endParaRPr lang="nb-NO" sz="2400" dirty="0">
              <a:solidFill>
                <a:srgbClr val="000000"/>
              </a:solidFill>
            </a:endParaRPr>
          </a:p>
          <a:p>
            <a:pPr>
              <a:lnSpc>
                <a:spcPct val="90000"/>
              </a:lnSpc>
            </a:pPr>
            <a:r>
              <a:rPr lang="nb-NO" sz="2400" dirty="0">
                <a:solidFill>
                  <a:srgbClr val="000000"/>
                </a:solidFill>
              </a:rPr>
              <a:t>Det helligste stedet på jorden for Bahá'íer.</a:t>
            </a:r>
          </a:p>
          <a:p>
            <a:pPr>
              <a:lnSpc>
                <a:spcPct val="90000"/>
              </a:lnSpc>
            </a:pPr>
            <a:endParaRPr lang="nb-NO" sz="1500" dirty="0">
              <a:solidFill>
                <a:srgbClr val="000000"/>
              </a:solidFill>
            </a:endParaRPr>
          </a:p>
          <a:p>
            <a:pPr>
              <a:lnSpc>
                <a:spcPct val="90000"/>
              </a:lnSpc>
            </a:pPr>
            <a:endParaRPr lang="nb-NO" sz="1500" dirty="0">
              <a:solidFill>
                <a:srgbClr val="000000"/>
              </a:solidFill>
            </a:endParaRPr>
          </a:p>
          <a:p>
            <a:pPr marL="0" indent="0">
              <a:lnSpc>
                <a:spcPct val="90000"/>
              </a:lnSpc>
              <a:buNone/>
            </a:pPr>
            <a:endParaRPr lang="nb-NO" sz="1500" dirty="0">
              <a:solidFill>
                <a:srgbClr val="000000"/>
              </a:solidFill>
            </a:endParaRPr>
          </a:p>
          <a:p>
            <a:pPr marL="0" indent="0">
              <a:lnSpc>
                <a:spcPct val="90000"/>
              </a:lnSpc>
              <a:buNone/>
            </a:pPr>
            <a:endParaRPr lang="nb-NO" sz="1500" dirty="0">
              <a:solidFill>
                <a:srgbClr val="000000"/>
              </a:solidFill>
            </a:endParaRPr>
          </a:p>
          <a:p>
            <a:pPr marL="0" indent="0">
              <a:lnSpc>
                <a:spcPct val="90000"/>
              </a:lnSpc>
              <a:buNone/>
            </a:pPr>
            <a:endParaRPr lang="nb-NO" sz="1500" dirty="0">
              <a:solidFill>
                <a:srgbClr val="000000"/>
              </a:solidFill>
            </a:endParaRPr>
          </a:p>
          <a:p>
            <a:pPr marL="0" indent="0">
              <a:lnSpc>
                <a:spcPct val="90000"/>
              </a:lnSpc>
              <a:buNone/>
            </a:pPr>
            <a:endParaRPr lang="nb-NO" sz="1500" dirty="0">
              <a:solidFill>
                <a:srgbClr val="000000"/>
              </a:solidFill>
            </a:endParaRPr>
          </a:p>
          <a:p>
            <a:pPr marL="0" indent="0">
              <a:lnSpc>
                <a:spcPct val="90000"/>
              </a:lnSpc>
              <a:buNone/>
            </a:pPr>
            <a:endParaRPr lang="nb-NO" sz="1500" dirty="0">
              <a:solidFill>
                <a:srgbClr val="000000"/>
              </a:solidFill>
            </a:endParaRPr>
          </a:p>
          <a:p>
            <a:pPr marL="0" indent="0">
              <a:lnSpc>
                <a:spcPct val="90000"/>
              </a:lnSpc>
              <a:buNone/>
            </a:pPr>
            <a:endParaRPr lang="nb-NO" sz="1500" dirty="0">
              <a:solidFill>
                <a:srgbClr val="000000"/>
              </a:solidFill>
            </a:endParaRPr>
          </a:p>
          <a:p>
            <a:pPr marL="0" indent="0">
              <a:lnSpc>
                <a:spcPct val="90000"/>
              </a:lnSpc>
              <a:buNone/>
            </a:pPr>
            <a:endParaRPr lang="nb-NO" sz="1500" dirty="0">
              <a:solidFill>
                <a:srgbClr val="000000"/>
              </a:solidFill>
            </a:endParaRPr>
          </a:p>
          <a:p>
            <a:pPr marL="0" indent="0">
              <a:lnSpc>
                <a:spcPct val="90000"/>
              </a:lnSpc>
              <a:buNone/>
            </a:pPr>
            <a:endParaRPr lang="nb-NO" sz="1500" dirty="0">
              <a:solidFill>
                <a:srgbClr val="000000"/>
              </a:solidFill>
            </a:endParaRPr>
          </a:p>
          <a:p>
            <a:pPr marL="0" indent="0">
              <a:lnSpc>
                <a:spcPct val="90000"/>
              </a:lnSpc>
              <a:buNone/>
            </a:pPr>
            <a:endParaRPr lang="nb-NO" sz="1500" dirty="0">
              <a:solidFill>
                <a:srgbClr val="000000"/>
              </a:solidFill>
            </a:endParaRPr>
          </a:p>
          <a:p>
            <a:pPr>
              <a:lnSpc>
                <a:spcPct val="90000"/>
              </a:lnSpc>
            </a:pPr>
            <a:endParaRPr lang="nb-NO" sz="1500" dirty="0">
              <a:solidFill>
                <a:srgbClr val="000000"/>
              </a:solidFill>
            </a:endParaRPr>
          </a:p>
          <a:p>
            <a:pPr>
              <a:lnSpc>
                <a:spcPct val="90000"/>
              </a:lnSpc>
            </a:pPr>
            <a:endParaRPr lang="nb-NO" sz="1500" dirty="0">
              <a:solidFill>
                <a:srgbClr val="000000"/>
              </a:solidFill>
            </a:endParaRPr>
          </a:p>
        </p:txBody>
      </p:sp>
      <p:pic>
        <p:nvPicPr>
          <p:cNvPr id="2050" name="Picture 2" descr="Bilderesultater for bahaullahs shrine">
            <a:extLst>
              <a:ext uri="{FF2B5EF4-FFF2-40B4-BE49-F238E27FC236}">
                <a16:creationId xmlns:a16="http://schemas.microsoft.com/office/drawing/2014/main" id="{6CC60F4A-99FA-4C4E-915E-2848024179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28578" y="2420372"/>
            <a:ext cx="9734843" cy="428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266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6226F7-09E0-4524-9071-53A377D9C908}"/>
              </a:ext>
            </a:extLst>
          </p:cNvPr>
          <p:cNvSpPr>
            <a:spLocks noGrp="1"/>
          </p:cNvSpPr>
          <p:nvPr>
            <p:ph type="title"/>
          </p:nvPr>
        </p:nvSpPr>
        <p:spPr>
          <a:xfrm>
            <a:off x="1687669" y="624110"/>
            <a:ext cx="4137059" cy="1280890"/>
          </a:xfrm>
        </p:spPr>
        <p:txBody>
          <a:bodyPr>
            <a:normAutofit/>
          </a:bodyPr>
          <a:lstStyle/>
          <a:p>
            <a:r>
              <a:rPr lang="nb-NO" sz="3200"/>
              <a:t>Hellige skrifter</a:t>
            </a:r>
          </a:p>
        </p:txBody>
      </p:sp>
      <p:sp>
        <p:nvSpPr>
          <p:cNvPr id="3" name="Plassholder for innhold 2">
            <a:extLst>
              <a:ext uri="{FF2B5EF4-FFF2-40B4-BE49-F238E27FC236}">
                <a16:creationId xmlns:a16="http://schemas.microsoft.com/office/drawing/2014/main" id="{541483F7-BAE7-4388-92A9-FAAD0E3D2767}"/>
              </a:ext>
            </a:extLst>
          </p:cNvPr>
          <p:cNvSpPr>
            <a:spLocks noGrp="1"/>
          </p:cNvSpPr>
          <p:nvPr>
            <p:ph idx="1"/>
          </p:nvPr>
        </p:nvSpPr>
        <p:spPr>
          <a:xfrm>
            <a:off x="337625" y="1491175"/>
            <a:ext cx="6766560" cy="5247250"/>
          </a:xfrm>
        </p:spPr>
        <p:txBody>
          <a:bodyPr>
            <a:normAutofit/>
          </a:bodyPr>
          <a:lstStyle/>
          <a:p>
            <a:r>
              <a:rPr lang="nb-NO" sz="2400" dirty="0">
                <a:solidFill>
                  <a:schemeClr val="tx1"/>
                </a:solidFill>
              </a:rPr>
              <a:t>Brev til konger og verdensledere. </a:t>
            </a:r>
          </a:p>
          <a:p>
            <a:r>
              <a:rPr lang="nb-NO" sz="2400" dirty="0">
                <a:solidFill>
                  <a:schemeClr val="tx1"/>
                </a:solidFill>
              </a:rPr>
              <a:t>Mange bøker og skrifter </a:t>
            </a:r>
            <a:r>
              <a:rPr lang="nb-NO" sz="2400" b="1" dirty="0">
                <a:solidFill>
                  <a:schemeClr val="tx1"/>
                </a:solidFill>
              </a:rPr>
              <a:t>direkte</a:t>
            </a:r>
            <a:r>
              <a:rPr lang="nb-NO" sz="2400" dirty="0">
                <a:solidFill>
                  <a:schemeClr val="tx1"/>
                </a:solidFill>
              </a:rPr>
              <a:t> fra ham.</a:t>
            </a:r>
          </a:p>
          <a:p>
            <a:r>
              <a:rPr lang="nb-NO" sz="2400" dirty="0">
                <a:solidFill>
                  <a:schemeClr val="tx1"/>
                </a:solidFill>
              </a:rPr>
              <a:t>Regnes som hellige skrifter i </a:t>
            </a:r>
            <a:r>
              <a:rPr lang="nb-NO" sz="2400" dirty="0" err="1">
                <a:solidFill>
                  <a:schemeClr val="tx1"/>
                </a:solidFill>
              </a:rPr>
              <a:t>bahá'í</a:t>
            </a:r>
            <a:r>
              <a:rPr lang="nb-NO" sz="2400" dirty="0">
                <a:solidFill>
                  <a:schemeClr val="tx1"/>
                </a:solidFill>
              </a:rPr>
              <a:t>-troen. </a:t>
            </a:r>
          </a:p>
          <a:p>
            <a:pPr marL="0" indent="0">
              <a:buNone/>
            </a:pPr>
            <a:endParaRPr lang="nb-NO" sz="1600" dirty="0">
              <a:solidFill>
                <a:schemeClr val="tx1"/>
              </a:solidFill>
            </a:endParaRPr>
          </a:p>
          <a:p>
            <a:pPr marL="0" indent="0">
              <a:buNone/>
            </a:pPr>
            <a:endParaRPr lang="nb-NO" sz="1600" dirty="0">
              <a:solidFill>
                <a:schemeClr val="tx1"/>
              </a:solidFill>
            </a:endParaRPr>
          </a:p>
        </p:txBody>
      </p:sp>
      <p:pic>
        <p:nvPicPr>
          <p:cNvPr id="6146" name="Picture 2" descr="Bilderesultater for bahai hellige skrifter">
            <a:extLst>
              <a:ext uri="{FF2B5EF4-FFF2-40B4-BE49-F238E27FC236}">
                <a16:creationId xmlns:a16="http://schemas.microsoft.com/office/drawing/2014/main" id="{0B67744A-EA96-4125-905C-C70AEE3531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12" r="1" b="21346"/>
          <a:stretch/>
        </p:blipFill>
        <p:spPr bwMode="auto">
          <a:xfrm>
            <a:off x="7174772" y="1069145"/>
            <a:ext cx="4773713" cy="5064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698211"/>
      </p:ext>
    </p:extLst>
  </p:cSld>
  <p:clrMapOvr>
    <a:masterClrMapping/>
  </p:clrMapOvr>
</p:sld>
</file>

<file path=ppt/theme/theme1.xml><?xml version="1.0" encoding="utf-8"?>
<a:theme xmlns:a="http://schemas.openxmlformats.org/drawingml/2006/main" name="Tryllestav">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1448</Words>
  <Application>Microsoft Office PowerPoint</Application>
  <PresentationFormat>Widescreen</PresentationFormat>
  <Paragraphs>214</Paragraphs>
  <Slides>35</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35</vt:i4>
      </vt:variant>
    </vt:vector>
  </HeadingPairs>
  <TitlesOfParts>
    <vt:vector size="41" baseType="lpstr">
      <vt:lpstr>Arial</vt:lpstr>
      <vt:lpstr>Calibri</vt:lpstr>
      <vt:lpstr>Century Gothic</vt:lpstr>
      <vt:lpstr>Wingdings</vt:lpstr>
      <vt:lpstr>Wingdings 3</vt:lpstr>
      <vt:lpstr>Tryllestav</vt:lpstr>
      <vt:lpstr>Bahá'í-troen</vt:lpstr>
      <vt:lpstr>Hva skal du lære? </vt:lpstr>
      <vt:lpstr>Grunnleggeren, Bahá’u’lláh (1817-1892)</vt:lpstr>
      <vt:lpstr>Bahá'í-troen</vt:lpstr>
      <vt:lpstr>Hvordan begynte det? Forløperen, Bab (1819-1850)</vt:lpstr>
      <vt:lpstr>Det Svarte Hull </vt:lpstr>
      <vt:lpstr>Bahá’u’lláhs liv i eksil</vt:lpstr>
      <vt:lpstr>Bahá’u’lláhs grav</vt:lpstr>
      <vt:lpstr>Hellige skrifter</vt:lpstr>
      <vt:lpstr>Kitab-i-Aqdas (Den Helligste Bok)</vt:lpstr>
      <vt:lpstr>Fengselet i Akka</vt:lpstr>
      <vt:lpstr>Andre viktige personer i bahá'í-troen: Abdu’l-Bahá (1844-1921)</vt:lpstr>
      <vt:lpstr>Shoghi Efendi (1894-1957):</vt:lpstr>
      <vt:lpstr>Bahá'í-administrasjonen</vt:lpstr>
      <vt:lpstr>Det Universelle Rettferdighetens Hus</vt:lpstr>
      <vt:lpstr>Enhet</vt:lpstr>
      <vt:lpstr>En moderne og fredelig religion</vt:lpstr>
      <vt:lpstr>Høytider</vt:lpstr>
      <vt:lpstr>Bahá’íene har ikke mange ritualer </vt:lpstr>
      <vt:lpstr>Pilegrimsreise </vt:lpstr>
      <vt:lpstr>Leveregler</vt:lpstr>
      <vt:lpstr>Bahá’í-templer</vt:lpstr>
      <vt:lpstr>Livet etter døden</vt:lpstr>
      <vt:lpstr>Samfunnsbyggende aktiviteter</vt:lpstr>
      <vt:lpstr>Et andaktsmøte </vt:lpstr>
      <vt:lpstr>Barneaktiviteter</vt:lpstr>
      <vt:lpstr>Barneklasser</vt:lpstr>
      <vt:lpstr>Barn- og ungdomsaktiviteter</vt:lpstr>
      <vt:lpstr>Et dynamisk samfunn:  samfunnsbyggende aktiviteter</vt:lpstr>
      <vt:lpstr>Forfølgelser</vt:lpstr>
      <vt:lpstr>Noen sitater fra Bahá’u’lláhs skrifter om enhet </vt:lpstr>
      <vt:lpstr>Husker du?</vt:lpstr>
      <vt:lpstr>Forslag til ettertanke!</vt:lpstr>
      <vt:lpstr>Til videre arbeid</vt:lpstr>
      <vt:lpstr>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Baha’i-troen</dc:title>
  <dc:creator>Houshyar Sabetrasekh</dc:creator>
  <cp:lastModifiedBy>Pouya Sab</cp:lastModifiedBy>
  <cp:revision>53</cp:revision>
  <dcterms:created xsi:type="dcterms:W3CDTF">2021-02-07T10:09:31Z</dcterms:created>
  <dcterms:modified xsi:type="dcterms:W3CDTF">2023-05-25T18:26:56Z</dcterms:modified>
</cp:coreProperties>
</file>